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3"/>
  </p:notesMasterIdLst>
  <p:handoutMasterIdLst>
    <p:handoutMasterId r:id="rId24"/>
  </p:handoutMasterIdLst>
  <p:sldIdLst>
    <p:sldId id="256"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6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13037B-F2A0-495E-BE0B-1B64085DF511}" v="142" dt="2021-05-06T15:45:02.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8"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D1563A-4168-4B20-BF2F-F9613CA53E0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2F696A-C6A4-43BD-A1F0-31E54F946DEB}">
      <dgm:prSet/>
      <dgm:spPr/>
      <dgm:t>
        <a:bodyPr/>
        <a:lstStyle/>
        <a:p>
          <a:pPr>
            <a:lnSpc>
              <a:spcPct val="100000"/>
            </a:lnSpc>
          </a:pPr>
          <a:r>
            <a:rPr lang="en-US" b="0" i="0"/>
            <a:t>A blockchain is a database that stores encrypted blocks of data then chains them together to form a chronological single-source-of-truth for the data</a:t>
          </a:r>
          <a:endParaRPr lang="en-US"/>
        </a:p>
      </dgm:t>
    </dgm:pt>
    <dgm:pt modelId="{B1926C3D-8EE8-409F-954F-298CF6F543CC}" type="parTrans" cxnId="{7EA9AEFF-29C1-4333-96AF-E20A307039CE}">
      <dgm:prSet/>
      <dgm:spPr/>
      <dgm:t>
        <a:bodyPr/>
        <a:lstStyle/>
        <a:p>
          <a:endParaRPr lang="en-US"/>
        </a:p>
      </dgm:t>
    </dgm:pt>
    <dgm:pt modelId="{CAAB2917-F2EF-4A52-8E4D-2D9C281B585B}" type="sibTrans" cxnId="{7EA9AEFF-29C1-4333-96AF-E20A307039CE}">
      <dgm:prSet/>
      <dgm:spPr/>
      <dgm:t>
        <a:bodyPr/>
        <a:lstStyle/>
        <a:p>
          <a:endParaRPr lang="en-US"/>
        </a:p>
      </dgm:t>
    </dgm:pt>
    <dgm:pt modelId="{5471D238-F24E-4A80-9FB9-2B8191857F82}">
      <dgm:prSet/>
      <dgm:spPr/>
      <dgm:t>
        <a:bodyPr/>
        <a:lstStyle/>
        <a:p>
          <a:pPr>
            <a:lnSpc>
              <a:spcPct val="100000"/>
            </a:lnSpc>
          </a:pPr>
          <a:r>
            <a:rPr lang="en-US" b="0" i="0" dirty="0"/>
            <a:t>Digital assets are distributed instead of copied or transferred, creating an immutable record of an asset</a:t>
          </a:r>
          <a:endParaRPr lang="en-US" dirty="0"/>
        </a:p>
      </dgm:t>
    </dgm:pt>
    <dgm:pt modelId="{2C5A7BFA-B283-4860-9BA9-52D711559FC3}" type="parTrans" cxnId="{98929967-AD77-4092-8A7B-7CF9C730B6C1}">
      <dgm:prSet/>
      <dgm:spPr/>
      <dgm:t>
        <a:bodyPr/>
        <a:lstStyle/>
        <a:p>
          <a:endParaRPr lang="en-US"/>
        </a:p>
      </dgm:t>
    </dgm:pt>
    <dgm:pt modelId="{98E168DD-0BF2-4D18-A440-65B06BB2E39B}" type="sibTrans" cxnId="{98929967-AD77-4092-8A7B-7CF9C730B6C1}">
      <dgm:prSet/>
      <dgm:spPr/>
      <dgm:t>
        <a:bodyPr/>
        <a:lstStyle/>
        <a:p>
          <a:endParaRPr lang="en-US"/>
        </a:p>
      </dgm:t>
    </dgm:pt>
    <dgm:pt modelId="{EAA1B655-05CF-468F-AF78-6CE940B1B034}">
      <dgm:prSet/>
      <dgm:spPr/>
      <dgm:t>
        <a:bodyPr/>
        <a:lstStyle/>
        <a:p>
          <a:pPr>
            <a:lnSpc>
              <a:spcPct val="100000"/>
            </a:lnSpc>
          </a:pPr>
          <a:r>
            <a:rPr lang="en-US" b="0" i="0" dirty="0"/>
            <a:t>The asset is decentralized, allowing full real-time access and transparency to the public</a:t>
          </a:r>
          <a:endParaRPr lang="en-US" dirty="0"/>
        </a:p>
      </dgm:t>
    </dgm:pt>
    <dgm:pt modelId="{98D5053E-067F-4C5B-906E-1906F298DDF4}" type="parTrans" cxnId="{DF19D42A-50D4-479A-8A69-B8BD78C7053D}">
      <dgm:prSet/>
      <dgm:spPr/>
      <dgm:t>
        <a:bodyPr/>
        <a:lstStyle/>
        <a:p>
          <a:endParaRPr lang="en-US"/>
        </a:p>
      </dgm:t>
    </dgm:pt>
    <dgm:pt modelId="{98FE3D9A-D083-4C71-ADED-9CBAC3308A57}" type="sibTrans" cxnId="{DF19D42A-50D4-479A-8A69-B8BD78C7053D}">
      <dgm:prSet/>
      <dgm:spPr/>
      <dgm:t>
        <a:bodyPr/>
        <a:lstStyle/>
        <a:p>
          <a:endParaRPr lang="en-US"/>
        </a:p>
      </dgm:t>
    </dgm:pt>
    <dgm:pt modelId="{317FFECF-3901-4B20-BE95-E96A387CB9A6}">
      <dgm:prSet/>
      <dgm:spPr/>
      <dgm:t>
        <a:bodyPr/>
        <a:lstStyle/>
        <a:p>
          <a:pPr>
            <a:lnSpc>
              <a:spcPct val="100000"/>
            </a:lnSpc>
          </a:pPr>
          <a:r>
            <a:rPr lang="en-US" b="0" i="0" dirty="0"/>
            <a:t>A transparent ledger of changes preserves integrity of the document, which creates trust in the asset.</a:t>
          </a:r>
          <a:endParaRPr lang="en-US" dirty="0"/>
        </a:p>
      </dgm:t>
    </dgm:pt>
    <dgm:pt modelId="{5C1469F9-7F47-4532-9D88-B196A4B0C1AE}" type="parTrans" cxnId="{8EEAA371-1D2A-45F8-AA08-88689E2CD287}">
      <dgm:prSet/>
      <dgm:spPr/>
      <dgm:t>
        <a:bodyPr/>
        <a:lstStyle/>
        <a:p>
          <a:endParaRPr lang="en-US"/>
        </a:p>
      </dgm:t>
    </dgm:pt>
    <dgm:pt modelId="{78148B3A-7989-4EE9-BB6A-EF8952E0FDA2}" type="sibTrans" cxnId="{8EEAA371-1D2A-45F8-AA08-88689E2CD287}">
      <dgm:prSet/>
      <dgm:spPr/>
      <dgm:t>
        <a:bodyPr/>
        <a:lstStyle/>
        <a:p>
          <a:endParaRPr lang="en-US"/>
        </a:p>
      </dgm:t>
    </dgm:pt>
    <dgm:pt modelId="{64B06AE5-8F28-4097-B4A5-86BD6734039E}">
      <dgm:prSet/>
      <dgm:spPr/>
      <dgm:t>
        <a:bodyPr/>
        <a:lstStyle/>
        <a:p>
          <a:pPr>
            <a:lnSpc>
              <a:spcPct val="100000"/>
            </a:lnSpc>
          </a:pPr>
          <a:r>
            <a:rPr lang="en-US" b="0" i="0" dirty="0"/>
            <a:t>Blockchain’s inherent security measures and public ledger make it a prime technology for almost every single sector</a:t>
          </a:r>
          <a:endParaRPr lang="en-US" dirty="0"/>
        </a:p>
      </dgm:t>
    </dgm:pt>
    <dgm:pt modelId="{984C9416-DC53-4C03-9EE7-C8333171CCB6}" type="parTrans" cxnId="{EBEEF0EC-EC93-4564-9F37-745A28A4F892}">
      <dgm:prSet/>
      <dgm:spPr/>
      <dgm:t>
        <a:bodyPr/>
        <a:lstStyle/>
        <a:p>
          <a:endParaRPr lang="en-US"/>
        </a:p>
      </dgm:t>
    </dgm:pt>
    <dgm:pt modelId="{A91DEF67-40CC-4A76-956D-ADD7247668F5}" type="sibTrans" cxnId="{EBEEF0EC-EC93-4564-9F37-745A28A4F892}">
      <dgm:prSet/>
      <dgm:spPr/>
      <dgm:t>
        <a:bodyPr/>
        <a:lstStyle/>
        <a:p>
          <a:endParaRPr lang="en-US"/>
        </a:p>
      </dgm:t>
    </dgm:pt>
    <dgm:pt modelId="{5743D6A4-CFBC-4E39-813D-4ED3C10DDAB3}" type="pres">
      <dgm:prSet presAssocID="{7DD1563A-4168-4B20-BF2F-F9613CA53E01}" presName="root" presStyleCnt="0">
        <dgm:presLayoutVars>
          <dgm:dir/>
          <dgm:resizeHandles val="exact"/>
        </dgm:presLayoutVars>
      </dgm:prSet>
      <dgm:spPr/>
    </dgm:pt>
    <dgm:pt modelId="{D62EA61E-109E-48B0-8E0E-0F70D883C438}" type="pres">
      <dgm:prSet presAssocID="{312F696A-C6A4-43BD-A1F0-31E54F946DEB}" presName="compNode" presStyleCnt="0"/>
      <dgm:spPr/>
    </dgm:pt>
    <dgm:pt modelId="{248E1ED3-3582-43A7-A586-C42E45D1BE42}" type="pres">
      <dgm:prSet presAssocID="{312F696A-C6A4-43BD-A1F0-31E54F946DEB}" presName="bgRect" presStyleLbl="bgShp" presStyleIdx="0" presStyleCnt="5"/>
      <dgm:spPr/>
    </dgm:pt>
    <dgm:pt modelId="{455727A5-69B0-4C0C-80DE-498898099165}" type="pres">
      <dgm:prSet presAssocID="{312F696A-C6A4-43BD-A1F0-31E54F946D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191816A7-6E2E-4F11-B624-4842F7FE653F}" type="pres">
      <dgm:prSet presAssocID="{312F696A-C6A4-43BD-A1F0-31E54F946DEB}" presName="spaceRect" presStyleCnt="0"/>
      <dgm:spPr/>
    </dgm:pt>
    <dgm:pt modelId="{B7ED8BBF-C97B-4C38-B78D-F28FFF2EE728}" type="pres">
      <dgm:prSet presAssocID="{312F696A-C6A4-43BD-A1F0-31E54F946DEB}" presName="parTx" presStyleLbl="revTx" presStyleIdx="0" presStyleCnt="5">
        <dgm:presLayoutVars>
          <dgm:chMax val="0"/>
          <dgm:chPref val="0"/>
        </dgm:presLayoutVars>
      </dgm:prSet>
      <dgm:spPr/>
    </dgm:pt>
    <dgm:pt modelId="{D1BAC989-5031-4541-BB4F-BA1880CB2E0E}" type="pres">
      <dgm:prSet presAssocID="{CAAB2917-F2EF-4A52-8E4D-2D9C281B585B}" presName="sibTrans" presStyleCnt="0"/>
      <dgm:spPr/>
    </dgm:pt>
    <dgm:pt modelId="{C8A63B23-D431-4183-A1A0-724135390052}" type="pres">
      <dgm:prSet presAssocID="{5471D238-F24E-4A80-9FB9-2B8191857F82}" presName="compNode" presStyleCnt="0"/>
      <dgm:spPr/>
    </dgm:pt>
    <dgm:pt modelId="{BAAFB704-6B07-4FF1-BEAA-E9F2D2324033}" type="pres">
      <dgm:prSet presAssocID="{5471D238-F24E-4A80-9FB9-2B8191857F82}" presName="bgRect" presStyleLbl="bgShp" presStyleIdx="1" presStyleCnt="5"/>
      <dgm:spPr/>
    </dgm:pt>
    <dgm:pt modelId="{D755F7C1-53A2-4557-94BD-4AE21F26085F}" type="pres">
      <dgm:prSet presAssocID="{5471D238-F24E-4A80-9FB9-2B8191857F8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EBE38BBD-BB7E-4E7C-8851-EB88CFA88514}" type="pres">
      <dgm:prSet presAssocID="{5471D238-F24E-4A80-9FB9-2B8191857F82}" presName="spaceRect" presStyleCnt="0"/>
      <dgm:spPr/>
    </dgm:pt>
    <dgm:pt modelId="{51306330-0E0C-4E69-AC44-D9B0D8048544}" type="pres">
      <dgm:prSet presAssocID="{5471D238-F24E-4A80-9FB9-2B8191857F82}" presName="parTx" presStyleLbl="revTx" presStyleIdx="1" presStyleCnt="5">
        <dgm:presLayoutVars>
          <dgm:chMax val="0"/>
          <dgm:chPref val="0"/>
        </dgm:presLayoutVars>
      </dgm:prSet>
      <dgm:spPr/>
    </dgm:pt>
    <dgm:pt modelId="{4C2789CC-88DE-4844-9BF9-70944C868D85}" type="pres">
      <dgm:prSet presAssocID="{98E168DD-0BF2-4D18-A440-65B06BB2E39B}" presName="sibTrans" presStyleCnt="0"/>
      <dgm:spPr/>
    </dgm:pt>
    <dgm:pt modelId="{AF7860E1-9422-4C30-A598-83FFC1B7D4D9}" type="pres">
      <dgm:prSet presAssocID="{EAA1B655-05CF-468F-AF78-6CE940B1B034}" presName="compNode" presStyleCnt="0"/>
      <dgm:spPr/>
    </dgm:pt>
    <dgm:pt modelId="{158B552D-75D1-4971-8B28-1C326352E6C6}" type="pres">
      <dgm:prSet presAssocID="{EAA1B655-05CF-468F-AF78-6CE940B1B034}" presName="bgRect" presStyleLbl="bgShp" presStyleIdx="2" presStyleCnt="5"/>
      <dgm:spPr/>
    </dgm:pt>
    <dgm:pt modelId="{DA284D14-7297-46C3-B12C-FDD46AC3B35C}" type="pres">
      <dgm:prSet presAssocID="{EAA1B655-05CF-468F-AF78-6CE940B1B03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FDADF6D0-1DF0-4894-8367-F912FEF80A6A}" type="pres">
      <dgm:prSet presAssocID="{EAA1B655-05CF-468F-AF78-6CE940B1B034}" presName="spaceRect" presStyleCnt="0"/>
      <dgm:spPr/>
    </dgm:pt>
    <dgm:pt modelId="{D5AD0C25-6F99-4D63-8BA3-B08E5167B8F3}" type="pres">
      <dgm:prSet presAssocID="{EAA1B655-05CF-468F-AF78-6CE940B1B034}" presName="parTx" presStyleLbl="revTx" presStyleIdx="2" presStyleCnt="5">
        <dgm:presLayoutVars>
          <dgm:chMax val="0"/>
          <dgm:chPref val="0"/>
        </dgm:presLayoutVars>
      </dgm:prSet>
      <dgm:spPr/>
    </dgm:pt>
    <dgm:pt modelId="{CBCB0CC6-8BF8-4C02-B2AF-7AF6EECEED6B}" type="pres">
      <dgm:prSet presAssocID="{98FE3D9A-D083-4C71-ADED-9CBAC3308A57}" presName="sibTrans" presStyleCnt="0"/>
      <dgm:spPr/>
    </dgm:pt>
    <dgm:pt modelId="{2F292481-053F-4F27-A362-98790CAB5081}" type="pres">
      <dgm:prSet presAssocID="{317FFECF-3901-4B20-BE95-E96A387CB9A6}" presName="compNode" presStyleCnt="0"/>
      <dgm:spPr/>
    </dgm:pt>
    <dgm:pt modelId="{3DE185C9-5D50-493C-8D2C-F89ED23F2531}" type="pres">
      <dgm:prSet presAssocID="{317FFECF-3901-4B20-BE95-E96A387CB9A6}" presName="bgRect" presStyleLbl="bgShp" presStyleIdx="3" presStyleCnt="5"/>
      <dgm:spPr/>
    </dgm:pt>
    <dgm:pt modelId="{6D1EB08D-507A-4615-9229-ADB5926AF7C0}" type="pres">
      <dgm:prSet presAssocID="{317FFECF-3901-4B20-BE95-E96A387CB9A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ntract"/>
        </a:ext>
      </dgm:extLst>
    </dgm:pt>
    <dgm:pt modelId="{B4099A65-FC8B-4B5F-9149-8344AFE5A030}" type="pres">
      <dgm:prSet presAssocID="{317FFECF-3901-4B20-BE95-E96A387CB9A6}" presName="spaceRect" presStyleCnt="0"/>
      <dgm:spPr/>
    </dgm:pt>
    <dgm:pt modelId="{182C3BD3-0D8A-4507-8331-3E5FF14D1B32}" type="pres">
      <dgm:prSet presAssocID="{317FFECF-3901-4B20-BE95-E96A387CB9A6}" presName="parTx" presStyleLbl="revTx" presStyleIdx="3" presStyleCnt="5">
        <dgm:presLayoutVars>
          <dgm:chMax val="0"/>
          <dgm:chPref val="0"/>
        </dgm:presLayoutVars>
      </dgm:prSet>
      <dgm:spPr/>
    </dgm:pt>
    <dgm:pt modelId="{4C4E8726-C974-4530-8C66-8C6DC66A97D5}" type="pres">
      <dgm:prSet presAssocID="{78148B3A-7989-4EE9-BB6A-EF8952E0FDA2}" presName="sibTrans" presStyleCnt="0"/>
      <dgm:spPr/>
    </dgm:pt>
    <dgm:pt modelId="{9CD0B9F3-1BE0-4B38-BBF6-0CE1653B5C9E}" type="pres">
      <dgm:prSet presAssocID="{64B06AE5-8F28-4097-B4A5-86BD6734039E}" presName="compNode" presStyleCnt="0"/>
      <dgm:spPr/>
    </dgm:pt>
    <dgm:pt modelId="{4B8457F7-3325-434F-93B7-366C7AD9A888}" type="pres">
      <dgm:prSet presAssocID="{64B06AE5-8F28-4097-B4A5-86BD6734039E}" presName="bgRect" presStyleLbl="bgShp" presStyleIdx="4" presStyleCnt="5"/>
      <dgm:spPr/>
    </dgm:pt>
    <dgm:pt modelId="{0BCBA979-661D-465F-90F8-862E143C1D22}" type="pres">
      <dgm:prSet presAssocID="{64B06AE5-8F28-4097-B4A5-86BD6734039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F8D996A3-3C5D-4B7D-8A2B-ADD67C539143}" type="pres">
      <dgm:prSet presAssocID="{64B06AE5-8F28-4097-B4A5-86BD6734039E}" presName="spaceRect" presStyleCnt="0"/>
      <dgm:spPr/>
    </dgm:pt>
    <dgm:pt modelId="{073C00F6-7274-4172-837D-6B0F24B5FF23}" type="pres">
      <dgm:prSet presAssocID="{64B06AE5-8F28-4097-B4A5-86BD6734039E}" presName="parTx" presStyleLbl="revTx" presStyleIdx="4" presStyleCnt="5">
        <dgm:presLayoutVars>
          <dgm:chMax val="0"/>
          <dgm:chPref val="0"/>
        </dgm:presLayoutVars>
      </dgm:prSet>
      <dgm:spPr/>
    </dgm:pt>
  </dgm:ptLst>
  <dgm:cxnLst>
    <dgm:cxn modelId="{DF19D42A-50D4-479A-8A69-B8BD78C7053D}" srcId="{7DD1563A-4168-4B20-BF2F-F9613CA53E01}" destId="{EAA1B655-05CF-468F-AF78-6CE940B1B034}" srcOrd="2" destOrd="0" parTransId="{98D5053E-067F-4C5B-906E-1906F298DDF4}" sibTransId="{98FE3D9A-D083-4C71-ADED-9CBAC3308A57}"/>
    <dgm:cxn modelId="{2F6CB932-F0E3-4DAA-9FE7-EE1E57DD0A74}" type="presOf" srcId="{317FFECF-3901-4B20-BE95-E96A387CB9A6}" destId="{182C3BD3-0D8A-4507-8331-3E5FF14D1B32}" srcOrd="0" destOrd="0" presId="urn:microsoft.com/office/officeart/2018/2/layout/IconVerticalSolidList"/>
    <dgm:cxn modelId="{8445343D-B29A-4D32-B75D-AAB54ADDAB0F}" type="presOf" srcId="{5471D238-F24E-4A80-9FB9-2B8191857F82}" destId="{51306330-0E0C-4E69-AC44-D9B0D8048544}" srcOrd="0" destOrd="0" presId="urn:microsoft.com/office/officeart/2018/2/layout/IconVerticalSolidList"/>
    <dgm:cxn modelId="{98929967-AD77-4092-8A7B-7CF9C730B6C1}" srcId="{7DD1563A-4168-4B20-BF2F-F9613CA53E01}" destId="{5471D238-F24E-4A80-9FB9-2B8191857F82}" srcOrd="1" destOrd="0" parTransId="{2C5A7BFA-B283-4860-9BA9-52D711559FC3}" sibTransId="{98E168DD-0BF2-4D18-A440-65B06BB2E39B}"/>
    <dgm:cxn modelId="{8EEAA371-1D2A-45F8-AA08-88689E2CD287}" srcId="{7DD1563A-4168-4B20-BF2F-F9613CA53E01}" destId="{317FFECF-3901-4B20-BE95-E96A387CB9A6}" srcOrd="3" destOrd="0" parTransId="{5C1469F9-7F47-4532-9D88-B196A4B0C1AE}" sibTransId="{78148B3A-7989-4EE9-BB6A-EF8952E0FDA2}"/>
    <dgm:cxn modelId="{553E848F-9E69-446A-BD81-0233F6C5C7EA}" type="presOf" srcId="{7DD1563A-4168-4B20-BF2F-F9613CA53E01}" destId="{5743D6A4-CFBC-4E39-813D-4ED3C10DDAB3}" srcOrd="0" destOrd="0" presId="urn:microsoft.com/office/officeart/2018/2/layout/IconVerticalSolidList"/>
    <dgm:cxn modelId="{0146BA99-E9DB-4076-A3FB-36D118F6B0BB}" type="presOf" srcId="{312F696A-C6A4-43BD-A1F0-31E54F946DEB}" destId="{B7ED8BBF-C97B-4C38-B78D-F28FFF2EE728}" srcOrd="0" destOrd="0" presId="urn:microsoft.com/office/officeart/2018/2/layout/IconVerticalSolidList"/>
    <dgm:cxn modelId="{225624C1-DDD1-4472-A15A-BC4F9746432F}" type="presOf" srcId="{64B06AE5-8F28-4097-B4A5-86BD6734039E}" destId="{073C00F6-7274-4172-837D-6B0F24B5FF23}" srcOrd="0" destOrd="0" presId="urn:microsoft.com/office/officeart/2018/2/layout/IconVerticalSolidList"/>
    <dgm:cxn modelId="{B8DB54E7-0FFE-4F80-B4B7-D2433C0FCE57}" type="presOf" srcId="{EAA1B655-05CF-468F-AF78-6CE940B1B034}" destId="{D5AD0C25-6F99-4D63-8BA3-B08E5167B8F3}" srcOrd="0" destOrd="0" presId="urn:microsoft.com/office/officeart/2018/2/layout/IconVerticalSolidList"/>
    <dgm:cxn modelId="{EBEEF0EC-EC93-4564-9F37-745A28A4F892}" srcId="{7DD1563A-4168-4B20-BF2F-F9613CA53E01}" destId="{64B06AE5-8F28-4097-B4A5-86BD6734039E}" srcOrd="4" destOrd="0" parTransId="{984C9416-DC53-4C03-9EE7-C8333171CCB6}" sibTransId="{A91DEF67-40CC-4A76-956D-ADD7247668F5}"/>
    <dgm:cxn modelId="{7EA9AEFF-29C1-4333-96AF-E20A307039CE}" srcId="{7DD1563A-4168-4B20-BF2F-F9613CA53E01}" destId="{312F696A-C6A4-43BD-A1F0-31E54F946DEB}" srcOrd="0" destOrd="0" parTransId="{B1926C3D-8EE8-409F-954F-298CF6F543CC}" sibTransId="{CAAB2917-F2EF-4A52-8E4D-2D9C281B585B}"/>
    <dgm:cxn modelId="{A7FE0237-9BE7-4DA4-AA6E-3F94FDFD3DE8}" type="presParOf" srcId="{5743D6A4-CFBC-4E39-813D-4ED3C10DDAB3}" destId="{D62EA61E-109E-48B0-8E0E-0F70D883C438}" srcOrd="0" destOrd="0" presId="urn:microsoft.com/office/officeart/2018/2/layout/IconVerticalSolidList"/>
    <dgm:cxn modelId="{0A11D396-3860-419F-BFBE-72E99057C23D}" type="presParOf" srcId="{D62EA61E-109E-48B0-8E0E-0F70D883C438}" destId="{248E1ED3-3582-43A7-A586-C42E45D1BE42}" srcOrd="0" destOrd="0" presId="urn:microsoft.com/office/officeart/2018/2/layout/IconVerticalSolidList"/>
    <dgm:cxn modelId="{13352C5E-9046-4F89-B362-57EEA637CC70}" type="presParOf" srcId="{D62EA61E-109E-48B0-8E0E-0F70D883C438}" destId="{455727A5-69B0-4C0C-80DE-498898099165}" srcOrd="1" destOrd="0" presId="urn:microsoft.com/office/officeart/2018/2/layout/IconVerticalSolidList"/>
    <dgm:cxn modelId="{C55923A5-64D7-4FAE-A436-18D9817390FB}" type="presParOf" srcId="{D62EA61E-109E-48B0-8E0E-0F70D883C438}" destId="{191816A7-6E2E-4F11-B624-4842F7FE653F}" srcOrd="2" destOrd="0" presId="urn:microsoft.com/office/officeart/2018/2/layout/IconVerticalSolidList"/>
    <dgm:cxn modelId="{6BBB87AF-490E-4966-8A9F-7D8AA8AC5252}" type="presParOf" srcId="{D62EA61E-109E-48B0-8E0E-0F70D883C438}" destId="{B7ED8BBF-C97B-4C38-B78D-F28FFF2EE728}" srcOrd="3" destOrd="0" presId="urn:microsoft.com/office/officeart/2018/2/layout/IconVerticalSolidList"/>
    <dgm:cxn modelId="{B211EFC6-A69F-40FF-9372-66D0F9AACDF7}" type="presParOf" srcId="{5743D6A4-CFBC-4E39-813D-4ED3C10DDAB3}" destId="{D1BAC989-5031-4541-BB4F-BA1880CB2E0E}" srcOrd="1" destOrd="0" presId="urn:microsoft.com/office/officeart/2018/2/layout/IconVerticalSolidList"/>
    <dgm:cxn modelId="{84F8EB23-662E-480A-9CAC-5D15D836C1D0}" type="presParOf" srcId="{5743D6A4-CFBC-4E39-813D-4ED3C10DDAB3}" destId="{C8A63B23-D431-4183-A1A0-724135390052}" srcOrd="2" destOrd="0" presId="urn:microsoft.com/office/officeart/2018/2/layout/IconVerticalSolidList"/>
    <dgm:cxn modelId="{ABAEFD18-6030-46E7-8836-0DA917F18E8C}" type="presParOf" srcId="{C8A63B23-D431-4183-A1A0-724135390052}" destId="{BAAFB704-6B07-4FF1-BEAA-E9F2D2324033}" srcOrd="0" destOrd="0" presId="urn:microsoft.com/office/officeart/2018/2/layout/IconVerticalSolidList"/>
    <dgm:cxn modelId="{40CEA886-C47E-435E-996C-41F0DC04F9F9}" type="presParOf" srcId="{C8A63B23-D431-4183-A1A0-724135390052}" destId="{D755F7C1-53A2-4557-94BD-4AE21F26085F}" srcOrd="1" destOrd="0" presId="urn:microsoft.com/office/officeart/2018/2/layout/IconVerticalSolidList"/>
    <dgm:cxn modelId="{AC1E6144-7102-4933-982B-084740B0DD5D}" type="presParOf" srcId="{C8A63B23-D431-4183-A1A0-724135390052}" destId="{EBE38BBD-BB7E-4E7C-8851-EB88CFA88514}" srcOrd="2" destOrd="0" presId="urn:microsoft.com/office/officeart/2018/2/layout/IconVerticalSolidList"/>
    <dgm:cxn modelId="{BB11291B-F080-4A7D-80B7-0C30ED685BAE}" type="presParOf" srcId="{C8A63B23-D431-4183-A1A0-724135390052}" destId="{51306330-0E0C-4E69-AC44-D9B0D8048544}" srcOrd="3" destOrd="0" presId="urn:microsoft.com/office/officeart/2018/2/layout/IconVerticalSolidList"/>
    <dgm:cxn modelId="{EF7BDD6E-02DA-477B-B0A1-9E49C9460E14}" type="presParOf" srcId="{5743D6A4-CFBC-4E39-813D-4ED3C10DDAB3}" destId="{4C2789CC-88DE-4844-9BF9-70944C868D85}" srcOrd="3" destOrd="0" presId="urn:microsoft.com/office/officeart/2018/2/layout/IconVerticalSolidList"/>
    <dgm:cxn modelId="{EEAEAC93-B750-4FCB-8BA3-DA5ED00945F1}" type="presParOf" srcId="{5743D6A4-CFBC-4E39-813D-4ED3C10DDAB3}" destId="{AF7860E1-9422-4C30-A598-83FFC1B7D4D9}" srcOrd="4" destOrd="0" presId="urn:microsoft.com/office/officeart/2018/2/layout/IconVerticalSolidList"/>
    <dgm:cxn modelId="{374A2D42-2C3C-495E-944D-C40864B7BB88}" type="presParOf" srcId="{AF7860E1-9422-4C30-A598-83FFC1B7D4D9}" destId="{158B552D-75D1-4971-8B28-1C326352E6C6}" srcOrd="0" destOrd="0" presId="urn:microsoft.com/office/officeart/2018/2/layout/IconVerticalSolidList"/>
    <dgm:cxn modelId="{623AECAC-2DCC-4D8F-91D6-ED55C147736E}" type="presParOf" srcId="{AF7860E1-9422-4C30-A598-83FFC1B7D4D9}" destId="{DA284D14-7297-46C3-B12C-FDD46AC3B35C}" srcOrd="1" destOrd="0" presId="urn:microsoft.com/office/officeart/2018/2/layout/IconVerticalSolidList"/>
    <dgm:cxn modelId="{B814C77B-E7C7-49D7-B1A6-2AD6410F463C}" type="presParOf" srcId="{AF7860E1-9422-4C30-A598-83FFC1B7D4D9}" destId="{FDADF6D0-1DF0-4894-8367-F912FEF80A6A}" srcOrd="2" destOrd="0" presId="urn:microsoft.com/office/officeart/2018/2/layout/IconVerticalSolidList"/>
    <dgm:cxn modelId="{A18BA88E-3488-4F56-A801-1EC402038593}" type="presParOf" srcId="{AF7860E1-9422-4C30-A598-83FFC1B7D4D9}" destId="{D5AD0C25-6F99-4D63-8BA3-B08E5167B8F3}" srcOrd="3" destOrd="0" presId="urn:microsoft.com/office/officeart/2018/2/layout/IconVerticalSolidList"/>
    <dgm:cxn modelId="{E1CAAF7C-D07E-46F7-8443-256210A77745}" type="presParOf" srcId="{5743D6A4-CFBC-4E39-813D-4ED3C10DDAB3}" destId="{CBCB0CC6-8BF8-4C02-B2AF-7AF6EECEED6B}" srcOrd="5" destOrd="0" presId="urn:microsoft.com/office/officeart/2018/2/layout/IconVerticalSolidList"/>
    <dgm:cxn modelId="{B7E9D766-0C0B-4C98-8678-9C38618BF604}" type="presParOf" srcId="{5743D6A4-CFBC-4E39-813D-4ED3C10DDAB3}" destId="{2F292481-053F-4F27-A362-98790CAB5081}" srcOrd="6" destOrd="0" presId="urn:microsoft.com/office/officeart/2018/2/layout/IconVerticalSolidList"/>
    <dgm:cxn modelId="{622CA778-EABA-4704-BB14-8094D88CE305}" type="presParOf" srcId="{2F292481-053F-4F27-A362-98790CAB5081}" destId="{3DE185C9-5D50-493C-8D2C-F89ED23F2531}" srcOrd="0" destOrd="0" presId="urn:microsoft.com/office/officeart/2018/2/layout/IconVerticalSolidList"/>
    <dgm:cxn modelId="{D9CA6EE8-AAAD-4AB2-996B-CF2D75164B6F}" type="presParOf" srcId="{2F292481-053F-4F27-A362-98790CAB5081}" destId="{6D1EB08D-507A-4615-9229-ADB5926AF7C0}" srcOrd="1" destOrd="0" presId="urn:microsoft.com/office/officeart/2018/2/layout/IconVerticalSolidList"/>
    <dgm:cxn modelId="{3E86697E-FDB5-4C57-A948-7E52028A4366}" type="presParOf" srcId="{2F292481-053F-4F27-A362-98790CAB5081}" destId="{B4099A65-FC8B-4B5F-9149-8344AFE5A030}" srcOrd="2" destOrd="0" presId="urn:microsoft.com/office/officeart/2018/2/layout/IconVerticalSolidList"/>
    <dgm:cxn modelId="{64E9A4B0-5481-4BDF-93C5-DE1F10DD0ABE}" type="presParOf" srcId="{2F292481-053F-4F27-A362-98790CAB5081}" destId="{182C3BD3-0D8A-4507-8331-3E5FF14D1B32}" srcOrd="3" destOrd="0" presId="urn:microsoft.com/office/officeart/2018/2/layout/IconVerticalSolidList"/>
    <dgm:cxn modelId="{F5F50BBE-C590-4878-BD36-7A0E0A52089C}" type="presParOf" srcId="{5743D6A4-CFBC-4E39-813D-4ED3C10DDAB3}" destId="{4C4E8726-C974-4530-8C66-8C6DC66A97D5}" srcOrd="7" destOrd="0" presId="urn:microsoft.com/office/officeart/2018/2/layout/IconVerticalSolidList"/>
    <dgm:cxn modelId="{3CBAB8A2-2761-40A3-85C1-E28A0EF0F5C8}" type="presParOf" srcId="{5743D6A4-CFBC-4E39-813D-4ED3C10DDAB3}" destId="{9CD0B9F3-1BE0-4B38-BBF6-0CE1653B5C9E}" srcOrd="8" destOrd="0" presId="urn:microsoft.com/office/officeart/2018/2/layout/IconVerticalSolidList"/>
    <dgm:cxn modelId="{C399008D-D67A-48FB-85D8-DC0CAB107CD3}" type="presParOf" srcId="{9CD0B9F3-1BE0-4B38-BBF6-0CE1653B5C9E}" destId="{4B8457F7-3325-434F-93B7-366C7AD9A888}" srcOrd="0" destOrd="0" presId="urn:microsoft.com/office/officeart/2018/2/layout/IconVerticalSolidList"/>
    <dgm:cxn modelId="{10D1B26D-902F-4B99-B516-7DD7684BC972}" type="presParOf" srcId="{9CD0B9F3-1BE0-4B38-BBF6-0CE1653B5C9E}" destId="{0BCBA979-661D-465F-90F8-862E143C1D22}" srcOrd="1" destOrd="0" presId="urn:microsoft.com/office/officeart/2018/2/layout/IconVerticalSolidList"/>
    <dgm:cxn modelId="{53C1CF1A-9E52-4F13-903B-1CE204072D55}" type="presParOf" srcId="{9CD0B9F3-1BE0-4B38-BBF6-0CE1653B5C9E}" destId="{F8D996A3-3C5D-4B7D-8A2B-ADD67C539143}" srcOrd="2" destOrd="0" presId="urn:microsoft.com/office/officeart/2018/2/layout/IconVerticalSolidList"/>
    <dgm:cxn modelId="{8B70B34E-1AF1-43B4-96CB-7506346CC78C}" type="presParOf" srcId="{9CD0B9F3-1BE0-4B38-BBF6-0CE1653B5C9E}" destId="{073C00F6-7274-4172-837D-6B0F24B5FF2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E1ED3-3582-43A7-A586-C42E45D1BE42}">
      <dsp:nvSpPr>
        <dsp:cNvPr id="0" name=""/>
        <dsp:cNvSpPr/>
      </dsp:nvSpPr>
      <dsp:spPr>
        <a:xfrm>
          <a:off x="0" y="3679"/>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5727A5-69B0-4C0C-80DE-498898099165}">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7ED8BBF-C97B-4C38-B78D-F28FFF2EE72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666750">
            <a:lnSpc>
              <a:spcPct val="100000"/>
            </a:lnSpc>
            <a:spcBef>
              <a:spcPct val="0"/>
            </a:spcBef>
            <a:spcAft>
              <a:spcPct val="35000"/>
            </a:spcAft>
            <a:buNone/>
          </a:pPr>
          <a:r>
            <a:rPr lang="en-US" sz="1500" b="0" i="0" kern="1200"/>
            <a:t>A blockchain is a database that stores encrypted blocks of data then chains them together to form a chronological single-source-of-truth for the data</a:t>
          </a:r>
          <a:endParaRPr lang="en-US" sz="1500" kern="1200"/>
        </a:p>
      </dsp:txBody>
      <dsp:txXfrm>
        <a:off x="905091" y="3679"/>
        <a:ext cx="6107278" cy="783628"/>
      </dsp:txXfrm>
    </dsp:sp>
    <dsp:sp modelId="{BAAFB704-6B07-4FF1-BEAA-E9F2D2324033}">
      <dsp:nvSpPr>
        <dsp:cNvPr id="0" name=""/>
        <dsp:cNvSpPr/>
      </dsp:nvSpPr>
      <dsp:spPr>
        <a:xfrm>
          <a:off x="0" y="983215"/>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55F7C1-53A2-4557-94BD-4AE21F26085F}">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306330-0E0C-4E69-AC44-D9B0D804854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666750">
            <a:lnSpc>
              <a:spcPct val="100000"/>
            </a:lnSpc>
            <a:spcBef>
              <a:spcPct val="0"/>
            </a:spcBef>
            <a:spcAft>
              <a:spcPct val="35000"/>
            </a:spcAft>
            <a:buNone/>
          </a:pPr>
          <a:r>
            <a:rPr lang="en-US" sz="1500" b="0" i="0" kern="1200" dirty="0"/>
            <a:t>Digital assets are distributed instead of copied or transferred, creating an immutable record of an asset</a:t>
          </a:r>
          <a:endParaRPr lang="en-US" sz="1500" kern="1200" dirty="0"/>
        </a:p>
      </dsp:txBody>
      <dsp:txXfrm>
        <a:off x="905091" y="983215"/>
        <a:ext cx="6107278" cy="783628"/>
      </dsp:txXfrm>
    </dsp:sp>
    <dsp:sp modelId="{158B552D-75D1-4971-8B28-1C326352E6C6}">
      <dsp:nvSpPr>
        <dsp:cNvPr id="0" name=""/>
        <dsp:cNvSpPr/>
      </dsp:nvSpPr>
      <dsp:spPr>
        <a:xfrm>
          <a:off x="0" y="1962751"/>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284D14-7297-46C3-B12C-FDD46AC3B35C}">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5AD0C25-6F99-4D63-8BA3-B08E5167B8F3}">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666750">
            <a:lnSpc>
              <a:spcPct val="100000"/>
            </a:lnSpc>
            <a:spcBef>
              <a:spcPct val="0"/>
            </a:spcBef>
            <a:spcAft>
              <a:spcPct val="35000"/>
            </a:spcAft>
            <a:buNone/>
          </a:pPr>
          <a:r>
            <a:rPr lang="en-US" sz="1500" b="0" i="0" kern="1200" dirty="0"/>
            <a:t>The asset is decentralized, allowing full real-time access and transparency to the public</a:t>
          </a:r>
          <a:endParaRPr lang="en-US" sz="1500" kern="1200" dirty="0"/>
        </a:p>
      </dsp:txBody>
      <dsp:txXfrm>
        <a:off x="905091" y="1962751"/>
        <a:ext cx="6107278" cy="783628"/>
      </dsp:txXfrm>
    </dsp:sp>
    <dsp:sp modelId="{3DE185C9-5D50-493C-8D2C-F89ED23F2531}">
      <dsp:nvSpPr>
        <dsp:cNvPr id="0" name=""/>
        <dsp:cNvSpPr/>
      </dsp:nvSpPr>
      <dsp:spPr>
        <a:xfrm>
          <a:off x="0" y="2942287"/>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1EB08D-507A-4615-9229-ADB5926AF7C0}">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2C3BD3-0D8A-4507-8331-3E5FF14D1B32}">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666750">
            <a:lnSpc>
              <a:spcPct val="100000"/>
            </a:lnSpc>
            <a:spcBef>
              <a:spcPct val="0"/>
            </a:spcBef>
            <a:spcAft>
              <a:spcPct val="35000"/>
            </a:spcAft>
            <a:buNone/>
          </a:pPr>
          <a:r>
            <a:rPr lang="en-US" sz="1500" b="0" i="0" kern="1200" dirty="0"/>
            <a:t>A transparent ledger of changes preserves integrity of the document, which creates trust in the asset.</a:t>
          </a:r>
          <a:endParaRPr lang="en-US" sz="1500" kern="1200" dirty="0"/>
        </a:p>
      </dsp:txBody>
      <dsp:txXfrm>
        <a:off x="905091" y="2942287"/>
        <a:ext cx="6107278" cy="783628"/>
      </dsp:txXfrm>
    </dsp:sp>
    <dsp:sp modelId="{4B8457F7-3325-434F-93B7-366C7AD9A888}">
      <dsp:nvSpPr>
        <dsp:cNvPr id="0" name=""/>
        <dsp:cNvSpPr/>
      </dsp:nvSpPr>
      <dsp:spPr>
        <a:xfrm>
          <a:off x="0" y="3921823"/>
          <a:ext cx="7012370" cy="7836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BA979-661D-465F-90F8-862E143C1D22}">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3C00F6-7274-4172-837D-6B0F24B5FF23}">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666750">
            <a:lnSpc>
              <a:spcPct val="100000"/>
            </a:lnSpc>
            <a:spcBef>
              <a:spcPct val="0"/>
            </a:spcBef>
            <a:spcAft>
              <a:spcPct val="35000"/>
            </a:spcAft>
            <a:buNone/>
          </a:pPr>
          <a:r>
            <a:rPr lang="en-US" sz="1500" b="0" i="0" kern="1200" dirty="0"/>
            <a:t>Blockchain’s inherent security measures and public ledger make it a prime technology for almost every single sector</a:t>
          </a:r>
          <a:endParaRPr lang="en-US" sz="1500" kern="1200" dirty="0"/>
        </a:p>
      </dsp:txBody>
      <dsp:txXfrm>
        <a:off x="905091" y="3921823"/>
        <a:ext cx="6107278" cy="7836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5/6/2021</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18</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5/6/2021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5/6/2021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5/6/2021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science.org.au/curious/people-medicine/bioprinting" TargetMode="Externa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hyperlink" Target="https://time.com/3529629/motionsavvy-deaf/" TargetMode="External"/><Relationship Id="rId5" Type="http://schemas.openxmlformats.org/officeDocument/2006/relationships/hyperlink" Target="https://esighteyewear.com/int" TargetMode="External"/><Relationship Id="rId4" Type="http://schemas.openxmlformats.org/officeDocument/2006/relationships/hyperlink" Target="https://www.npdevices.com/"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hyperlink" Target="https://exoskeletonreport.com/2016/04/exoskeletons-for-industry-and-work/" TargetMode="External"/><Relationship Id="rId7" Type="http://schemas.openxmlformats.org/officeDocument/2006/relationships/hyperlink" Target="https://www.microsoft.com/en-us/hololens/hardware"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hyperlink" Target="https://www.wired.com/story/google-glass-is-backnow-with-artificial-intelligence/" TargetMode="External"/><Relationship Id="rId5" Type="http://schemas.openxmlformats.org/officeDocument/2006/relationships/hyperlink" Target="https://www.waverlylabs.com/" TargetMode="External"/><Relationship Id="rId4" Type="http://schemas.openxmlformats.org/officeDocument/2006/relationships/hyperlink" Target="https://neuralink.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hyperlink" Target="https://www.zapata.com/fr" TargetMode="External"/><Relationship Id="rId7" Type="http://schemas.openxmlformats.org/officeDocument/2006/relationships/hyperlink" Target="https://www.technologyreview.com/s/513681/memory-implants/" TargetMode="Externa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hyperlink" Target="https://www.forbes.com/sites/jonmarkman/2018/07/31/killer-nanorobots-are-coming-for-your-cancer/#3c9408ce4ab4" TargetMode="External"/><Relationship Id="rId5" Type="http://schemas.openxmlformats.org/officeDocument/2006/relationships/hyperlink" Target="https://foresight.org/Nanomedicine/Respirocytes.php" TargetMode="External"/><Relationship Id="rId4" Type="http://schemas.openxmlformats.org/officeDocument/2006/relationships/hyperlink" Target="https://www.cnn.com/2016/07/20/health/invisibility-cloaks-research/index.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en.wikipedia.org/wiki/Orthogonal_frequency-division_multiplexin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marxentlabs.com/products/augmented-reality/"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346" r="15281"/>
          <a:stretch/>
        </p:blipFill>
        <p:spPr>
          <a:xfrm>
            <a:off x="446533" y="723899"/>
            <a:ext cx="6202841" cy="5666666"/>
          </a:xfrm>
          <a:prstGeom prst="rect">
            <a:avLst/>
          </a:prstGeom>
        </p:spPr>
      </p:pic>
      <p:sp>
        <p:nvSpPr>
          <p:cNvPr id="45" name="Rectangle 44">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7261934" y="1419225"/>
            <a:ext cx="4343912" cy="2085869"/>
          </a:xfrm>
        </p:spPr>
        <p:txBody>
          <a:bodyPr>
            <a:normAutofit/>
          </a:bodyPr>
          <a:lstStyle/>
          <a:p>
            <a:pPr>
              <a:lnSpc>
                <a:spcPct val="90000"/>
              </a:lnSpc>
            </a:pPr>
            <a:r>
              <a:rPr lang="en-US" sz="2800" dirty="0">
                <a:solidFill>
                  <a:srgbClr val="FFFFFF"/>
                </a:solidFill>
              </a:rPr>
              <a:t>Upcoming Technologies you need to look out for  </a:t>
            </a:r>
            <a:br>
              <a:rPr lang="en-US" sz="2800" dirty="0">
                <a:solidFill>
                  <a:srgbClr val="FFFFFF"/>
                </a:solidFill>
              </a:rPr>
            </a:br>
            <a:endParaRPr lang="en-US" sz="2800" dirty="0">
              <a:solidFill>
                <a:srgbClr val="FFFFFF"/>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7261934" y="3505095"/>
            <a:ext cx="4115917" cy="1733655"/>
          </a:xfrm>
        </p:spPr>
        <p:txBody>
          <a:bodyPr>
            <a:normAutofit/>
          </a:bodyPr>
          <a:lstStyle/>
          <a:p>
            <a:r>
              <a:rPr lang="en-US" sz="2400" dirty="0">
                <a:solidFill>
                  <a:schemeClr val="bg2"/>
                </a:solidFill>
              </a:rPr>
              <a:t>By Rishi Kumar thakur (A40318052) </a:t>
            </a:r>
          </a:p>
          <a:p>
            <a:r>
              <a:rPr lang="en-US" sz="2400" dirty="0">
                <a:solidFill>
                  <a:schemeClr val="bg2"/>
                </a:solidFill>
              </a:rPr>
              <a:t>CSE (6</a:t>
            </a:r>
            <a:r>
              <a:rPr lang="en-US" sz="2400" baseline="30000" dirty="0">
                <a:solidFill>
                  <a:schemeClr val="bg2"/>
                </a:solidFill>
              </a:rPr>
              <a:t>th</a:t>
            </a:r>
            <a:r>
              <a:rPr lang="en-US" sz="2400" dirty="0">
                <a:solidFill>
                  <a:schemeClr val="bg2"/>
                </a:solidFill>
              </a:rPr>
              <a:t> SEM)</a:t>
            </a:r>
          </a:p>
          <a:p>
            <a:endParaRPr lang="en-US" dirty="0">
              <a:solidFill>
                <a:schemeClr val="bg2"/>
              </a:solidFill>
            </a:endParaRPr>
          </a:p>
        </p:txBody>
      </p:sp>
      <p:grpSp>
        <p:nvGrpSpPr>
          <p:cNvPr id="47" name="Group 46">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8" name="Rectangle 47">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48770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7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1500"/>
                                  </p:stCondLst>
                                  <p:iterate>
                                    <p:tmPct val="10000"/>
                                  </p:iterate>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1">
            <a:extLst>
              <a:ext uri="{FF2B5EF4-FFF2-40B4-BE49-F238E27FC236}">
                <a16:creationId xmlns:a16="http://schemas.microsoft.com/office/drawing/2014/main" id="{D6042057-146D-4C5C-9E66-9CD6D8A40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can of a human brain in a neurology clinic">
            <a:extLst>
              <a:ext uri="{FF2B5EF4-FFF2-40B4-BE49-F238E27FC236}">
                <a16:creationId xmlns:a16="http://schemas.microsoft.com/office/drawing/2014/main" id="{A2DD8671-A628-4055-8CB9-A75B793262B4}"/>
              </a:ext>
            </a:extLst>
          </p:cNvPr>
          <p:cNvPicPr>
            <a:picLocks noChangeAspect="1"/>
          </p:cNvPicPr>
          <p:nvPr/>
        </p:nvPicPr>
        <p:blipFill rotWithShape="1">
          <a:blip r:embed="rId2"/>
          <a:srcRect t="15654" b="9346"/>
          <a:stretch/>
        </p:blipFill>
        <p:spPr>
          <a:xfrm>
            <a:off x="20" y="10"/>
            <a:ext cx="12191980" cy="6857990"/>
          </a:xfrm>
          <a:prstGeom prst="rect">
            <a:avLst/>
          </a:prstGeom>
        </p:spPr>
      </p:pic>
      <p:grpSp>
        <p:nvGrpSpPr>
          <p:cNvPr id="30" name="Group 23">
            <a:extLst>
              <a:ext uri="{FF2B5EF4-FFF2-40B4-BE49-F238E27FC236}">
                <a16:creationId xmlns:a16="http://schemas.microsoft.com/office/drawing/2014/main" id="{6B14832B-2D5A-461D-AD66-7F7ABC303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3643"/>
            <a:ext cx="11307400" cy="5938689"/>
            <a:chOff x="438067" y="453643"/>
            <a:chExt cx="11307400" cy="5938689"/>
          </a:xfrm>
        </p:grpSpPr>
        <p:sp>
          <p:nvSpPr>
            <p:cNvPr id="25" name="Rectangle 24">
              <a:extLst>
                <a:ext uri="{FF2B5EF4-FFF2-40B4-BE49-F238E27FC236}">
                  <a16:creationId xmlns:a16="http://schemas.microsoft.com/office/drawing/2014/main" id="{92294387-CA33-409B-8E85-6CF823B54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11305200"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C0BD22D6-8156-4BE4-8990-1A7612D4F4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E3951A02-F802-4E54-B083-7BE079C94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8DCA353A-1C61-468C-9643-86730A2B8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39FB32C1-D534-4586-9514-3DD13B7F12E7}"/>
              </a:ext>
            </a:extLst>
          </p:cNvPr>
          <p:cNvSpPr>
            <a:spLocks noGrp="1"/>
          </p:cNvSpPr>
          <p:nvPr>
            <p:ph type="title"/>
          </p:nvPr>
        </p:nvSpPr>
        <p:spPr>
          <a:xfrm>
            <a:off x="446533" y="412874"/>
            <a:ext cx="10917162" cy="1372177"/>
          </a:xfrm>
        </p:spPr>
        <p:txBody>
          <a:bodyPr anchor="ctr">
            <a:normAutofit/>
          </a:bodyPr>
          <a:lstStyle/>
          <a:p>
            <a:r>
              <a:rPr lang="en-US" b="0" i="0" dirty="0">
                <a:solidFill>
                  <a:schemeClr val="accent2">
                    <a:lumMod val="20000"/>
                    <a:lumOff val="80000"/>
                  </a:schemeClr>
                </a:solidFill>
                <a:effectLst/>
                <a:latin typeface="NexusSerif"/>
              </a:rPr>
              <a:t>Human augmentation is a field of research that aims to enhance human abilities through medicine or technology. </a:t>
            </a:r>
            <a:endParaRPr lang="en-IN" dirty="0">
              <a:solidFill>
                <a:schemeClr val="accent2">
                  <a:lumMod val="20000"/>
                  <a:lumOff val="80000"/>
                </a:schemeClr>
              </a:solidFill>
            </a:endParaRPr>
          </a:p>
        </p:txBody>
      </p:sp>
      <p:pic>
        <p:nvPicPr>
          <p:cNvPr id="1026" name="Picture 2" descr="Areas of a human augmentation | Download Scientific Diagram">
            <a:extLst>
              <a:ext uri="{FF2B5EF4-FFF2-40B4-BE49-F238E27FC236}">
                <a16:creationId xmlns:a16="http://schemas.microsoft.com/office/drawing/2014/main" id="{69ABD795-AEC1-4C79-A976-7A9D463927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7170" y="1800867"/>
            <a:ext cx="4439066" cy="44390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1CA067E2-064B-432A-A69E-638C83ED6A77}"/>
              </a:ext>
            </a:extLst>
          </p:cNvPr>
          <p:cNvSpPr/>
          <p:nvPr/>
        </p:nvSpPr>
        <p:spPr>
          <a:xfrm>
            <a:off x="5474283" y="1800866"/>
            <a:ext cx="5003409" cy="4439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0" i="0" dirty="0">
              <a:solidFill>
                <a:schemeClr val="accent1">
                  <a:lumMod val="20000"/>
                  <a:lumOff val="80000"/>
                </a:schemeClr>
              </a:solidFill>
              <a:effectLst/>
              <a:latin typeface="EuclidCircular"/>
            </a:endParaRPr>
          </a:p>
          <a:p>
            <a:pPr algn="ctr"/>
            <a:endParaRPr lang="en-US" sz="2000" b="0" i="0" dirty="0">
              <a:solidFill>
                <a:schemeClr val="accent1">
                  <a:lumMod val="20000"/>
                  <a:lumOff val="80000"/>
                </a:schemeClr>
              </a:solidFill>
              <a:effectLst/>
              <a:latin typeface="EuclidCircular"/>
            </a:endParaRPr>
          </a:p>
          <a:p>
            <a:pPr algn="ctr"/>
            <a:endParaRPr lang="en-US" sz="2000" dirty="0">
              <a:solidFill>
                <a:schemeClr val="accent1">
                  <a:lumMod val="20000"/>
                  <a:lumOff val="80000"/>
                </a:schemeClr>
              </a:solidFill>
              <a:latin typeface="EuclidCircular"/>
            </a:endParaRPr>
          </a:p>
          <a:p>
            <a:pPr algn="ctr"/>
            <a:r>
              <a:rPr lang="en-US" sz="2400" b="0" i="0" dirty="0">
                <a:solidFill>
                  <a:schemeClr val="accent1">
                    <a:lumMod val="20000"/>
                    <a:lumOff val="80000"/>
                  </a:schemeClr>
                </a:solidFill>
                <a:effectLst/>
                <a:latin typeface="EuclidCircular"/>
              </a:rPr>
              <a:t>The first level of human augmentation is replication. This refers to any augmentation that replicates something a typical person can already do. Some example would be </a:t>
            </a:r>
          </a:p>
          <a:p>
            <a:endParaRPr lang="en-US" sz="2400" b="0" i="0" dirty="0">
              <a:solidFill>
                <a:schemeClr val="accent1">
                  <a:lumMod val="20000"/>
                  <a:lumOff val="80000"/>
                </a:schemeClr>
              </a:solidFill>
              <a:effectLst/>
              <a:latin typeface="EuclidCircular"/>
            </a:endParaRPr>
          </a:p>
          <a:p>
            <a:pPr marL="457200" indent="-457200">
              <a:buFont typeface="+mj-lt"/>
              <a:buAutoNum type="arabicPeriod"/>
            </a:pPr>
            <a:r>
              <a:rPr lang="en-US" sz="2400" b="0" i="0" dirty="0">
                <a:solidFill>
                  <a:schemeClr val="accent1">
                    <a:lumMod val="20000"/>
                    <a:lumOff val="80000"/>
                  </a:schemeClr>
                </a:solidFill>
                <a:effectLst/>
                <a:latin typeface="EuclidCircular"/>
                <a:hlinkClick r:id="rId4"/>
              </a:rPr>
              <a:t>Naked Prosthetic</a:t>
            </a:r>
            <a:endParaRPr lang="en-US" sz="2400" b="0" i="0" dirty="0">
              <a:solidFill>
                <a:schemeClr val="accent1">
                  <a:lumMod val="20000"/>
                  <a:lumOff val="80000"/>
                </a:schemeClr>
              </a:solidFill>
              <a:effectLst/>
              <a:latin typeface="EuclidCircular"/>
            </a:endParaRPr>
          </a:p>
          <a:p>
            <a:pPr marL="457200" indent="-457200">
              <a:buFont typeface="+mj-lt"/>
              <a:buAutoNum type="arabicPeriod"/>
            </a:pPr>
            <a:r>
              <a:rPr lang="en-US" sz="2400" dirty="0">
                <a:solidFill>
                  <a:schemeClr val="accent1">
                    <a:lumMod val="20000"/>
                    <a:lumOff val="80000"/>
                  </a:schemeClr>
                </a:solidFill>
                <a:latin typeface="EuclidCircular"/>
                <a:hlinkClick r:id="rId5"/>
              </a:rPr>
              <a:t>eSight</a:t>
            </a:r>
            <a:endParaRPr lang="en-US" sz="2400" dirty="0">
              <a:solidFill>
                <a:schemeClr val="accent1">
                  <a:lumMod val="20000"/>
                  <a:lumOff val="80000"/>
                </a:schemeClr>
              </a:solidFill>
              <a:latin typeface="EuclidCircular"/>
            </a:endParaRPr>
          </a:p>
          <a:p>
            <a:pPr marL="457200" indent="-457200">
              <a:buFont typeface="+mj-lt"/>
              <a:buAutoNum type="arabicPeriod"/>
            </a:pPr>
            <a:r>
              <a:rPr lang="en-US" sz="2400" b="0" i="0" dirty="0">
                <a:solidFill>
                  <a:schemeClr val="accent1">
                    <a:lumMod val="20000"/>
                    <a:lumOff val="80000"/>
                  </a:schemeClr>
                </a:solidFill>
                <a:effectLst/>
                <a:latin typeface="EuclidCircular"/>
                <a:hlinkClick r:id="rId6"/>
              </a:rPr>
              <a:t>Motion Savvy</a:t>
            </a:r>
            <a:endParaRPr lang="en-US" sz="2400" b="0" i="0" dirty="0">
              <a:solidFill>
                <a:schemeClr val="accent1">
                  <a:lumMod val="20000"/>
                  <a:lumOff val="80000"/>
                </a:schemeClr>
              </a:solidFill>
              <a:effectLst/>
              <a:latin typeface="EuclidCircular"/>
            </a:endParaRPr>
          </a:p>
          <a:p>
            <a:pPr marL="457200" indent="-457200">
              <a:buFont typeface="+mj-lt"/>
              <a:buAutoNum type="arabicPeriod"/>
            </a:pPr>
            <a:r>
              <a:rPr lang="en-US" sz="2400" b="0" i="0" dirty="0">
                <a:solidFill>
                  <a:schemeClr val="accent1">
                    <a:lumMod val="20000"/>
                    <a:lumOff val="80000"/>
                  </a:schemeClr>
                </a:solidFill>
                <a:effectLst/>
                <a:latin typeface="EuclidCircular"/>
                <a:hlinkClick r:id="rId7"/>
              </a:rPr>
              <a:t>Bioprinting</a:t>
            </a:r>
            <a:endParaRPr lang="en-US" sz="2400" b="0" i="0" dirty="0">
              <a:solidFill>
                <a:schemeClr val="accent1">
                  <a:lumMod val="20000"/>
                  <a:lumOff val="80000"/>
                </a:schemeClr>
              </a:solidFill>
              <a:effectLst/>
              <a:latin typeface="EuclidCircular"/>
            </a:endParaRPr>
          </a:p>
          <a:p>
            <a:endParaRPr lang="en-US" sz="2400" dirty="0">
              <a:solidFill>
                <a:schemeClr val="accent1">
                  <a:lumMod val="20000"/>
                  <a:lumOff val="80000"/>
                </a:schemeClr>
              </a:solidFill>
              <a:latin typeface="EuclidCircular"/>
            </a:endParaRPr>
          </a:p>
          <a:p>
            <a:endParaRPr lang="en-US" sz="2400" b="0" i="0" dirty="0">
              <a:solidFill>
                <a:schemeClr val="accent1">
                  <a:lumMod val="20000"/>
                  <a:lumOff val="80000"/>
                </a:schemeClr>
              </a:solidFill>
              <a:effectLst/>
              <a:latin typeface="EuclidCircular"/>
            </a:endParaRPr>
          </a:p>
          <a:p>
            <a:pPr marL="457200" indent="-457200" algn="ctr">
              <a:buFont typeface="+mj-lt"/>
              <a:buAutoNum type="arabicPeriod"/>
            </a:pPr>
            <a:endParaRPr lang="en-IN" sz="2400" dirty="0">
              <a:solidFill>
                <a:schemeClr val="accent1">
                  <a:lumMod val="20000"/>
                  <a:lumOff val="80000"/>
                </a:schemeClr>
              </a:solidFill>
            </a:endParaRPr>
          </a:p>
        </p:txBody>
      </p:sp>
    </p:spTree>
    <p:extLst>
      <p:ext uri="{BB962C8B-B14F-4D97-AF65-F5344CB8AC3E}">
        <p14:creationId xmlns:p14="http://schemas.microsoft.com/office/powerpoint/2010/main" val="2612704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59BE760-43F2-4D4E-A6FC-3C2F14556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lass – Glass">
            <a:extLst>
              <a:ext uri="{FF2B5EF4-FFF2-40B4-BE49-F238E27FC236}">
                <a16:creationId xmlns:a16="http://schemas.microsoft.com/office/drawing/2014/main" id="{C2F87F09-FF7A-450B-9CFA-C0F3E0F4F23E}"/>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8357"/>
          <a:stretch/>
        </p:blipFill>
        <p:spPr bwMode="auto">
          <a:xfrm>
            <a:off x="-3417" y="-1850"/>
            <a:ext cx="8655566"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2045542-5B5F-41F2-B0E6-03EDBE6C49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76" name="Rectangle 75">
              <a:extLst>
                <a:ext uri="{FF2B5EF4-FFF2-40B4-BE49-F238E27FC236}">
                  <a16:creationId xmlns:a16="http://schemas.microsoft.com/office/drawing/2014/main" id="{F7991532-FC47-49F0-A221-CBBEE806A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F8D34924-92DB-4D09-B248-833F68428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8431511F-D48E-4F3B-9135-1DEA2F8A9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11BD23C-FF57-472B-88AE-0DEEA2C251C1}"/>
              </a:ext>
            </a:extLst>
          </p:cNvPr>
          <p:cNvSpPr>
            <a:spLocks noGrp="1"/>
          </p:cNvSpPr>
          <p:nvPr>
            <p:ph type="title"/>
          </p:nvPr>
        </p:nvSpPr>
        <p:spPr>
          <a:xfrm>
            <a:off x="584200" y="1006956"/>
            <a:ext cx="7213600" cy="1372177"/>
          </a:xfrm>
        </p:spPr>
        <p:txBody>
          <a:bodyPr anchor="ctr">
            <a:noAutofit/>
          </a:bodyPr>
          <a:lstStyle/>
          <a:p>
            <a:pPr>
              <a:lnSpc>
                <a:spcPct val="90000"/>
              </a:lnSpc>
            </a:pPr>
            <a:r>
              <a:rPr lang="en-US" sz="2400" dirty="0"/>
              <a:t>Supplementing human ability - </a:t>
            </a:r>
            <a:r>
              <a:rPr lang="en-US" sz="2400" b="0" i="0" dirty="0">
                <a:effectLst/>
                <a:latin typeface="EuclidCircular"/>
              </a:rPr>
              <a:t> </a:t>
            </a:r>
            <a:r>
              <a:rPr lang="en-US" sz="2400" cap="none" dirty="0">
                <a:latin typeface="EuclidCircular"/>
              </a:rPr>
              <a:t>T</a:t>
            </a:r>
            <a:r>
              <a:rPr lang="en-US" sz="2400" b="0" i="0" cap="none" dirty="0">
                <a:effectLst/>
                <a:latin typeface="EuclidCircular"/>
              </a:rPr>
              <a:t>his takes replication one step further by enabling us to do things that are already humanly possible, but </a:t>
            </a:r>
            <a:r>
              <a:rPr lang="en-US" sz="2400" b="0" i="0" dirty="0">
                <a:effectLst/>
                <a:latin typeface="EuclidCircular"/>
              </a:rPr>
              <a:t>better. </a:t>
            </a:r>
            <a:r>
              <a:rPr lang="en-US" sz="2400" dirty="0">
                <a:latin typeface="EuclidCircular"/>
              </a:rPr>
              <a:t>Examples include</a:t>
            </a:r>
            <a:endParaRPr lang="en-IN" sz="2400" dirty="0"/>
          </a:p>
        </p:txBody>
      </p:sp>
      <p:sp>
        <p:nvSpPr>
          <p:cNvPr id="9" name="Content Placeholder 8">
            <a:extLst>
              <a:ext uri="{FF2B5EF4-FFF2-40B4-BE49-F238E27FC236}">
                <a16:creationId xmlns:a16="http://schemas.microsoft.com/office/drawing/2014/main" id="{83BDDDED-45E2-41B2-8BD2-572A0A4D2A80}"/>
              </a:ext>
            </a:extLst>
          </p:cNvPr>
          <p:cNvSpPr>
            <a:spLocks noGrp="1"/>
          </p:cNvSpPr>
          <p:nvPr>
            <p:ph idx="1"/>
          </p:nvPr>
        </p:nvSpPr>
        <p:spPr>
          <a:xfrm>
            <a:off x="581192" y="2438399"/>
            <a:ext cx="3864199" cy="3564467"/>
          </a:xfrm>
        </p:spPr>
        <p:txBody>
          <a:bodyPr>
            <a:normAutofit/>
          </a:bodyPr>
          <a:lstStyle/>
          <a:p>
            <a:pPr marL="342900" indent="-342900">
              <a:buFont typeface="+mj-lt"/>
              <a:buAutoNum type="arabicPeriod"/>
            </a:pPr>
            <a:r>
              <a:rPr lang="en-US" sz="3200" dirty="0">
                <a:solidFill>
                  <a:schemeClr val="bg1"/>
                </a:solidFill>
                <a:hlinkClick r:id="rId3"/>
              </a:rPr>
              <a:t>Exoskeletons</a:t>
            </a:r>
            <a:endParaRPr lang="en-US" sz="3200" dirty="0">
              <a:solidFill>
                <a:schemeClr val="bg1"/>
              </a:solidFill>
            </a:endParaRPr>
          </a:p>
          <a:p>
            <a:pPr marL="342900" indent="-342900">
              <a:buFont typeface="+mj-lt"/>
              <a:buAutoNum type="arabicPeriod"/>
            </a:pPr>
            <a:r>
              <a:rPr lang="en-US" sz="3200" dirty="0">
                <a:solidFill>
                  <a:schemeClr val="bg1"/>
                </a:solidFill>
                <a:hlinkClick r:id="rId4"/>
              </a:rPr>
              <a:t>NeuraLink</a:t>
            </a:r>
            <a:endParaRPr lang="en-US" sz="3200" dirty="0">
              <a:solidFill>
                <a:schemeClr val="bg1"/>
              </a:solidFill>
            </a:endParaRPr>
          </a:p>
          <a:p>
            <a:pPr marL="342900" indent="-342900">
              <a:buFont typeface="+mj-lt"/>
              <a:buAutoNum type="arabicPeriod"/>
            </a:pPr>
            <a:r>
              <a:rPr lang="en-US" sz="3200" dirty="0">
                <a:solidFill>
                  <a:schemeClr val="bg1"/>
                </a:solidFill>
                <a:hlinkClick r:id="rId5"/>
              </a:rPr>
              <a:t>Waverly Labs</a:t>
            </a:r>
            <a:endParaRPr lang="en-US" sz="3200" dirty="0">
              <a:solidFill>
                <a:schemeClr val="bg1"/>
              </a:solidFill>
            </a:endParaRPr>
          </a:p>
          <a:p>
            <a:pPr marL="342900" indent="-342900">
              <a:buFont typeface="+mj-lt"/>
              <a:buAutoNum type="arabicPeriod"/>
            </a:pPr>
            <a:r>
              <a:rPr lang="en-US" sz="3200" dirty="0">
                <a:solidFill>
                  <a:schemeClr val="bg1"/>
                </a:solidFill>
                <a:hlinkClick r:id="rId6"/>
              </a:rPr>
              <a:t>Google Glass</a:t>
            </a:r>
            <a:endParaRPr lang="en-US" sz="3200" dirty="0">
              <a:solidFill>
                <a:schemeClr val="bg1"/>
              </a:solidFill>
            </a:endParaRPr>
          </a:p>
          <a:p>
            <a:pPr marL="342900" indent="-342900">
              <a:buFont typeface="+mj-lt"/>
              <a:buAutoNum type="arabicPeriod"/>
            </a:pPr>
            <a:r>
              <a:rPr lang="en-US" sz="3200" dirty="0">
                <a:solidFill>
                  <a:schemeClr val="bg1"/>
                </a:solidFill>
                <a:hlinkClick r:id="rId7"/>
              </a:rPr>
              <a:t>Holo Lens 2</a:t>
            </a:r>
            <a:endParaRPr lang="en-US" sz="3200" dirty="0">
              <a:solidFill>
                <a:schemeClr val="bg1"/>
              </a:solidFill>
            </a:endParaRPr>
          </a:p>
        </p:txBody>
      </p:sp>
      <p:pic>
        <p:nvPicPr>
          <p:cNvPr id="5" name="Content Placeholder 4" descr="Abstract render of glass nodes and mesh">
            <a:extLst>
              <a:ext uri="{FF2B5EF4-FFF2-40B4-BE49-F238E27FC236}">
                <a16:creationId xmlns:a16="http://schemas.microsoft.com/office/drawing/2014/main" id="{BBF35F02-11B0-47ED-9810-4AFE36AE85F2}"/>
              </a:ext>
            </a:extLst>
          </p:cNvPr>
          <p:cNvPicPr>
            <a:picLocks noChangeAspect="1"/>
          </p:cNvPicPr>
          <p:nvPr/>
        </p:nvPicPr>
        <p:blipFill rotWithShape="1">
          <a:blip r:embed="rId8"/>
          <a:srcRect l="38899" r="24352" b="-1"/>
          <a:stretch/>
        </p:blipFill>
        <p:spPr>
          <a:xfrm>
            <a:off x="8338538" y="-920"/>
            <a:ext cx="3856879" cy="6857990"/>
          </a:xfrm>
          <a:prstGeom prst="rect">
            <a:avLst/>
          </a:prstGeom>
        </p:spPr>
      </p:pic>
      <p:sp>
        <p:nvSpPr>
          <p:cNvPr id="80" name="Rectangle 79">
            <a:extLst>
              <a:ext uri="{FF2B5EF4-FFF2-40B4-BE49-F238E27FC236}">
                <a16:creationId xmlns:a16="http://schemas.microsoft.com/office/drawing/2014/main" id="{8840751C-4803-45BD-AC2A-BB810EB03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5120"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892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2" name="Rectangle 76">
            <a:extLst>
              <a:ext uri="{FF2B5EF4-FFF2-40B4-BE49-F238E27FC236}">
                <a16:creationId xmlns:a16="http://schemas.microsoft.com/office/drawing/2014/main" id="{559BE760-43F2-4D4E-A6FC-3C2F14556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Flying-car buyers can now preorder a 2026 Aska for $5,000 - Roadshow">
            <a:extLst>
              <a:ext uri="{FF2B5EF4-FFF2-40B4-BE49-F238E27FC236}">
                <a16:creationId xmlns:a16="http://schemas.microsoft.com/office/drawing/2014/main" id="{75E808F6-E2C1-42BA-A4E8-3339D87A89C0}"/>
              </a:ext>
            </a:extLst>
          </p:cNvPr>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24830" r="11020"/>
          <a:stretch/>
        </p:blipFill>
        <p:spPr bwMode="auto">
          <a:xfrm>
            <a:off x="1" y="10"/>
            <a:ext cx="8379802"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Group 78">
            <a:extLst>
              <a:ext uri="{FF2B5EF4-FFF2-40B4-BE49-F238E27FC236}">
                <a16:creationId xmlns:a16="http://schemas.microsoft.com/office/drawing/2014/main" id="{32045542-5B5F-41F2-B0E6-03EDBE6C49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80" name="Rectangle 79">
              <a:extLst>
                <a:ext uri="{FF2B5EF4-FFF2-40B4-BE49-F238E27FC236}">
                  <a16:creationId xmlns:a16="http://schemas.microsoft.com/office/drawing/2014/main" id="{F7991532-FC47-49F0-A221-CBBEE806A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F8D34924-92DB-4D09-B248-833F684289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8431511F-D48E-4F3B-9135-1DEA2F8A90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4D3E0BD-AA9C-4DF4-891C-59CAD0F40654}"/>
              </a:ext>
            </a:extLst>
          </p:cNvPr>
          <p:cNvSpPr>
            <a:spLocks noGrp="1"/>
          </p:cNvSpPr>
          <p:nvPr>
            <p:ph type="title"/>
          </p:nvPr>
        </p:nvSpPr>
        <p:spPr>
          <a:xfrm>
            <a:off x="584200" y="1006956"/>
            <a:ext cx="7213600" cy="1372177"/>
          </a:xfrm>
        </p:spPr>
        <p:txBody>
          <a:bodyPr anchor="ctr">
            <a:normAutofit/>
          </a:bodyPr>
          <a:lstStyle/>
          <a:p>
            <a:pPr>
              <a:lnSpc>
                <a:spcPct val="90000"/>
              </a:lnSpc>
            </a:pPr>
            <a:r>
              <a:rPr lang="en-IN" sz="2200" b="1" i="0">
                <a:effectLst/>
                <a:latin typeface="EuclidCircular"/>
              </a:rPr>
              <a:t>Exceeding Human Ability - </a:t>
            </a:r>
            <a:r>
              <a:rPr lang="en-US" sz="2200" cap="none">
                <a:latin typeface="EuclidCircular"/>
              </a:rPr>
              <a:t>T</a:t>
            </a:r>
            <a:r>
              <a:rPr lang="en-US" sz="2200" b="0" i="0" cap="none">
                <a:effectLst/>
                <a:latin typeface="EuclidCircular"/>
              </a:rPr>
              <a:t>he final level of human augmentation allows humans to exceed normal abilities. Example Includes Flying…  </a:t>
            </a:r>
            <a:br>
              <a:rPr lang="en-IN" sz="2200" b="0" i="0" dirty="0">
                <a:effectLst/>
                <a:latin typeface="EuclidCircular"/>
              </a:rPr>
            </a:br>
            <a:endParaRPr lang="en-IN" sz="2200" dirty="0"/>
          </a:p>
        </p:txBody>
      </p:sp>
      <p:sp>
        <p:nvSpPr>
          <p:cNvPr id="16" name="Content Placeholder 15">
            <a:extLst>
              <a:ext uri="{FF2B5EF4-FFF2-40B4-BE49-F238E27FC236}">
                <a16:creationId xmlns:a16="http://schemas.microsoft.com/office/drawing/2014/main" id="{E1C8B7F6-3B91-4D96-94EF-05738E8F375E}"/>
              </a:ext>
            </a:extLst>
          </p:cNvPr>
          <p:cNvSpPr>
            <a:spLocks noGrp="1"/>
          </p:cNvSpPr>
          <p:nvPr>
            <p:ph idx="1"/>
          </p:nvPr>
        </p:nvSpPr>
        <p:spPr>
          <a:xfrm>
            <a:off x="581192" y="2438399"/>
            <a:ext cx="7216607" cy="3564467"/>
          </a:xfrm>
        </p:spPr>
        <p:txBody>
          <a:bodyPr>
            <a:normAutofit/>
          </a:bodyPr>
          <a:lstStyle/>
          <a:p>
            <a:pPr marL="342900" indent="-342900">
              <a:buFont typeface="+mj-lt"/>
              <a:buAutoNum type="arabicPeriod"/>
            </a:pPr>
            <a:r>
              <a:rPr lang="en-IN" sz="2800" b="1" i="0" u="sng" dirty="0">
                <a:solidFill>
                  <a:schemeClr val="bg1"/>
                </a:solidFill>
                <a:effectLst/>
                <a:latin typeface="EuclidCircular"/>
                <a:hlinkClick r:id="rId3">
                  <a:extLst>
                    <a:ext uri="{A12FA001-AC4F-418D-AE19-62706E023703}">
                      <ahyp:hlinkClr xmlns:ahyp="http://schemas.microsoft.com/office/drawing/2018/hyperlinkcolor" val="tx"/>
                    </a:ext>
                  </a:extLst>
                </a:hlinkClick>
              </a:rPr>
              <a:t>Zapata Flyboard Air</a:t>
            </a:r>
            <a:endParaRPr lang="en-IN" sz="2800" b="1" i="0" u="sng" dirty="0">
              <a:solidFill>
                <a:schemeClr val="bg1"/>
              </a:solidFill>
              <a:effectLst/>
              <a:latin typeface="EuclidCircular"/>
            </a:endParaRPr>
          </a:p>
          <a:p>
            <a:pPr marL="342900" indent="-342900">
              <a:buFont typeface="+mj-lt"/>
              <a:buAutoNum type="arabicPeriod"/>
            </a:pPr>
            <a:r>
              <a:rPr lang="en-IN" sz="2800" b="1" i="0" u="sng" dirty="0">
                <a:solidFill>
                  <a:schemeClr val="bg1"/>
                </a:solidFill>
                <a:effectLst/>
                <a:latin typeface="EuclidCircular"/>
                <a:hlinkClick r:id="rId4">
                  <a:extLst>
                    <a:ext uri="{A12FA001-AC4F-418D-AE19-62706E023703}">
                      <ahyp:hlinkClr xmlns:ahyp="http://schemas.microsoft.com/office/drawing/2018/hyperlinkcolor" val="tx"/>
                    </a:ext>
                  </a:extLst>
                </a:hlinkClick>
              </a:rPr>
              <a:t>Invisibility Cloak</a:t>
            </a:r>
            <a:endParaRPr lang="en-IN" sz="2800" b="1" u="sng" dirty="0">
              <a:solidFill>
                <a:schemeClr val="bg1"/>
              </a:solidFill>
              <a:latin typeface="EuclidCircular"/>
            </a:endParaRPr>
          </a:p>
          <a:p>
            <a:pPr marL="342900" indent="-342900">
              <a:buFont typeface="+mj-lt"/>
              <a:buAutoNum type="arabicPeriod"/>
            </a:pPr>
            <a:r>
              <a:rPr lang="en-IN" sz="2800" b="1" i="0" u="sng" dirty="0">
                <a:solidFill>
                  <a:schemeClr val="bg1"/>
                </a:solidFill>
                <a:effectLst/>
                <a:latin typeface="EuclidCircular"/>
                <a:hlinkClick r:id="rId5">
                  <a:extLst>
                    <a:ext uri="{A12FA001-AC4F-418D-AE19-62706E023703}">
                      <ahyp:hlinkClr xmlns:ahyp="http://schemas.microsoft.com/office/drawing/2018/hyperlinkcolor" val="tx"/>
                    </a:ext>
                  </a:extLst>
                </a:hlinkClick>
              </a:rPr>
              <a:t>Artificial Blood Cell</a:t>
            </a:r>
            <a:endParaRPr lang="en-IN" sz="2800" b="1" i="0" u="sng" dirty="0">
              <a:solidFill>
                <a:schemeClr val="bg1"/>
              </a:solidFill>
              <a:effectLst/>
              <a:latin typeface="EuclidCircular"/>
            </a:endParaRPr>
          </a:p>
          <a:p>
            <a:pPr marL="342900" indent="-342900">
              <a:buFont typeface="+mj-lt"/>
              <a:buAutoNum type="arabicPeriod"/>
            </a:pPr>
            <a:r>
              <a:rPr lang="en-IN" sz="2800" b="1" i="0" u="sng" dirty="0">
                <a:solidFill>
                  <a:schemeClr val="bg1"/>
                </a:solidFill>
                <a:effectLst/>
                <a:latin typeface="EuclidCircular"/>
                <a:hlinkClick r:id="rId6">
                  <a:extLst>
                    <a:ext uri="{A12FA001-AC4F-418D-AE19-62706E023703}">
                      <ahyp:hlinkClr xmlns:ahyp="http://schemas.microsoft.com/office/drawing/2018/hyperlinkcolor" val="tx"/>
                    </a:ext>
                  </a:extLst>
                </a:hlinkClick>
              </a:rPr>
              <a:t> Nanobot</a:t>
            </a:r>
            <a:endParaRPr lang="en-IN" sz="2800" b="1" u="sng" dirty="0">
              <a:solidFill>
                <a:schemeClr val="bg1"/>
              </a:solidFill>
              <a:latin typeface="EuclidCircular"/>
            </a:endParaRPr>
          </a:p>
          <a:p>
            <a:pPr marL="342900" indent="-342900">
              <a:buFont typeface="+mj-lt"/>
              <a:buAutoNum type="arabicPeriod"/>
            </a:pPr>
            <a:r>
              <a:rPr lang="en-IN" sz="2800" b="1" i="0" u="sng" dirty="0">
                <a:solidFill>
                  <a:schemeClr val="bg1"/>
                </a:solidFill>
                <a:effectLst/>
                <a:latin typeface="EuclidCircular"/>
                <a:hlinkClick r:id="rId7">
                  <a:extLst>
                    <a:ext uri="{A12FA001-AC4F-418D-AE19-62706E023703}">
                      <ahyp:hlinkClr xmlns:ahyp="http://schemas.microsoft.com/office/drawing/2018/hyperlinkcolor" val="tx"/>
                    </a:ext>
                  </a:extLst>
                </a:hlinkClick>
              </a:rPr>
              <a:t>Synthetic Memory Chip</a:t>
            </a:r>
            <a:endParaRPr lang="en-IN" sz="2800" b="1" i="0" u="sng" dirty="0">
              <a:solidFill>
                <a:schemeClr val="bg1"/>
              </a:solidFill>
              <a:effectLst/>
              <a:latin typeface="EuclidCircular"/>
            </a:endParaRPr>
          </a:p>
          <a:p>
            <a:pPr marL="342900" indent="-342900">
              <a:buFont typeface="+mj-lt"/>
              <a:buAutoNum type="arabicPeriod"/>
            </a:pPr>
            <a:endParaRPr lang="en-US" dirty="0">
              <a:solidFill>
                <a:schemeClr val="bg1"/>
              </a:solidFill>
            </a:endParaRPr>
          </a:p>
        </p:txBody>
      </p:sp>
      <p:pic>
        <p:nvPicPr>
          <p:cNvPr id="3076" name="Picture 4" descr="CPU with binary numbers and blueprint">
            <a:extLst>
              <a:ext uri="{FF2B5EF4-FFF2-40B4-BE49-F238E27FC236}">
                <a16:creationId xmlns:a16="http://schemas.microsoft.com/office/drawing/2014/main" id="{CB356A4A-BC37-4615-B0EE-47D18BDA6531}"/>
              </a:ext>
            </a:extLst>
          </p:cNvPr>
          <p:cNvPicPr>
            <a:picLocks noChangeAspect="1" noChangeArrowheads="1"/>
          </p:cNvPicPr>
          <p:nvPr/>
        </p:nvPicPr>
        <p:blipFill>
          <a:blip r:embed="rId8"/>
          <a:srcRect l="34340" r="34340"/>
          <a:stretch/>
        </p:blipFill>
        <p:spPr bwMode="auto">
          <a:xfrm>
            <a:off x="8373530" y="10"/>
            <a:ext cx="3818469" cy="6857990"/>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8840751C-4803-45BD-AC2A-BB810EB03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5120"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007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a:extLst>
              <a:ext uri="{FF2B5EF4-FFF2-40B4-BE49-F238E27FC236}">
                <a16:creationId xmlns:a16="http://schemas.microsoft.com/office/drawing/2014/main" id="{3C27AC8A-8575-44E6-9115-DF7FC2DAC1FE}"/>
              </a:ext>
            </a:extLst>
          </p:cNvPr>
          <p:cNvPicPr>
            <a:picLocks noGrp="1" noChangeAspect="1" noChangeArrowheads="1"/>
          </p:cNvPicPr>
          <p:nvPr>
            <p:ph idx="1"/>
          </p:nvPr>
        </p:nvPicPr>
        <p:blipFill>
          <a:blip r:embed="rId2"/>
          <a:srcRect t="7856" b="785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C69671E6-058C-46A8-B8A6-8C15AC27472D}"/>
              </a:ext>
            </a:extLst>
          </p:cNvPr>
          <p:cNvSpPr>
            <a:spLocks noGrp="1"/>
          </p:cNvSpPr>
          <p:nvPr>
            <p:ph type="title"/>
          </p:nvPr>
        </p:nvSpPr>
        <p:spPr>
          <a:xfrm>
            <a:off x="599166" y="618067"/>
            <a:ext cx="3398056" cy="8456731"/>
          </a:xfrm>
        </p:spPr>
        <p:txBody>
          <a:bodyPr vert="horz" lIns="91440" tIns="45720" rIns="91440" bIns="45720" rtlCol="0" anchor="b">
            <a:normAutofit fontScale="90000"/>
          </a:bodyPr>
          <a:lstStyle/>
          <a:p>
            <a:r>
              <a:rPr lang="en-US" sz="3600" cap="none"/>
              <a:t>INTERNET OF THINGS</a:t>
            </a:r>
            <a:br>
              <a:rPr lang="en-US" sz="3600"/>
            </a:br>
            <a:br>
              <a:rPr lang="en-US" sz="3600"/>
            </a:br>
            <a:r>
              <a:rPr lang="en-US" sz="2700" cap="none">
                <a:latin typeface="Proxima Nova"/>
              </a:rPr>
              <a:t>I</a:t>
            </a:r>
            <a:r>
              <a:rPr lang="en-US" sz="2700" b="0" i="0" cap="none">
                <a:effectLst/>
                <a:latin typeface="Proxima Nova"/>
              </a:rPr>
              <a:t>nternet of things, or </a:t>
            </a:r>
            <a:r>
              <a:rPr lang="en-US" sz="2700" cap="none">
                <a:latin typeface="Proxima Nova"/>
              </a:rPr>
              <a:t>IOT</a:t>
            </a:r>
            <a:r>
              <a:rPr lang="en-US" sz="2700" b="0" i="0" cap="none">
                <a:effectLst/>
                <a:latin typeface="Proxima Nova"/>
              </a:rPr>
              <a:t>, refers to the billions of physical devices around the world that are now connected to the internet, all collecting and sharing data.</a:t>
            </a:r>
            <a:br>
              <a:rPr lang="en-US" sz="4000"/>
            </a:br>
            <a:br>
              <a:rPr lang="en-US" sz="3600"/>
            </a:br>
            <a:br>
              <a:rPr lang="en-US" sz="3600"/>
            </a:br>
            <a:br>
              <a:rPr lang="en-US" sz="3600"/>
            </a:br>
            <a:br>
              <a:rPr lang="en-US" sz="3600"/>
            </a:br>
            <a:br>
              <a:rPr lang="en-US" sz="3600"/>
            </a:br>
            <a:br>
              <a:rPr lang="en-US" sz="3600"/>
            </a:br>
            <a:endParaRPr lang="en-US" sz="3600" dirty="0"/>
          </a:p>
        </p:txBody>
      </p:sp>
    </p:spTree>
    <p:extLst>
      <p:ext uri="{BB962C8B-B14F-4D97-AF65-F5344CB8AC3E}">
        <p14:creationId xmlns:p14="http://schemas.microsoft.com/office/powerpoint/2010/main" val="1998419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0">
            <a:extLst>
              <a:ext uri="{FF2B5EF4-FFF2-40B4-BE49-F238E27FC236}">
                <a16:creationId xmlns:a16="http://schemas.microsoft.com/office/drawing/2014/main" id="{D6042057-146D-4C5C-9E66-9CD6D8A40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05C1394-8F16-478A-B4AE-25E6EC1EF608}"/>
              </a:ext>
            </a:extLst>
          </p:cNvPr>
          <p:cNvPicPr>
            <a:picLocks noChangeAspect="1"/>
          </p:cNvPicPr>
          <p:nvPr/>
        </p:nvPicPr>
        <p:blipFill>
          <a:blip r:embed="rId2"/>
          <a:srcRect t="7856" b="7856"/>
          <a:stretch/>
        </p:blipFill>
        <p:spPr>
          <a:xfrm>
            <a:off x="-5323" y="0"/>
            <a:ext cx="12191980" cy="6857990"/>
          </a:xfrm>
          <a:prstGeom prst="rect">
            <a:avLst/>
          </a:prstGeom>
        </p:spPr>
      </p:pic>
      <p:grpSp>
        <p:nvGrpSpPr>
          <p:cNvPr id="60" name="Group 52">
            <a:extLst>
              <a:ext uri="{FF2B5EF4-FFF2-40B4-BE49-F238E27FC236}">
                <a16:creationId xmlns:a16="http://schemas.microsoft.com/office/drawing/2014/main" id="{6B14832B-2D5A-461D-AD66-7F7ABC303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3643"/>
            <a:ext cx="11307400" cy="5938689"/>
            <a:chOff x="438067" y="453643"/>
            <a:chExt cx="11307400" cy="5938689"/>
          </a:xfrm>
        </p:grpSpPr>
        <p:sp>
          <p:nvSpPr>
            <p:cNvPr id="54" name="Rectangle 53">
              <a:extLst>
                <a:ext uri="{FF2B5EF4-FFF2-40B4-BE49-F238E27FC236}">
                  <a16:creationId xmlns:a16="http://schemas.microsoft.com/office/drawing/2014/main" id="{92294387-CA33-409B-8E85-6CF823B54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11305200"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C0BD22D6-8156-4BE4-8990-1A7612D4F4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6" name="Rectangle 55">
              <a:extLst>
                <a:ext uri="{FF2B5EF4-FFF2-40B4-BE49-F238E27FC236}">
                  <a16:creationId xmlns:a16="http://schemas.microsoft.com/office/drawing/2014/main" id="{E3951A02-F802-4E54-B083-7BE079C94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8DCA353A-1C61-468C-9643-86730A2B8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grpSp>
      <p:pic>
        <p:nvPicPr>
          <p:cNvPr id="5124" name="Picture 4" descr="What 2019 Holds for IoT: Just a Happy New Year or More?">
            <a:extLst>
              <a:ext uri="{FF2B5EF4-FFF2-40B4-BE49-F238E27FC236}">
                <a16:creationId xmlns:a16="http://schemas.microsoft.com/office/drawing/2014/main" id="{FBBB54C4-CC6F-4955-B5ED-C2DAAC222C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9408" y="725030"/>
            <a:ext cx="11044573" cy="5560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340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3" name="Rectangle 171">
            <a:extLst>
              <a:ext uri="{FF2B5EF4-FFF2-40B4-BE49-F238E27FC236}">
                <a16:creationId xmlns:a16="http://schemas.microsoft.com/office/drawing/2014/main" id="{D6042057-146D-4C5C-9E66-9CD6D8A40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What the Future of Blockchain Means for Entrepreneurs">
            <a:extLst>
              <a:ext uri="{FF2B5EF4-FFF2-40B4-BE49-F238E27FC236}">
                <a16:creationId xmlns:a16="http://schemas.microsoft.com/office/drawing/2014/main" id="{733CDD1A-468D-495C-A1A1-C1C9D427B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11" r="-1" b="-1"/>
          <a:stretch/>
        </p:blipFill>
        <p:spPr bwMode="auto">
          <a:xfrm>
            <a:off x="-5323" y="0"/>
            <a:ext cx="1219198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6184" name="Group 173">
            <a:extLst>
              <a:ext uri="{FF2B5EF4-FFF2-40B4-BE49-F238E27FC236}">
                <a16:creationId xmlns:a16="http://schemas.microsoft.com/office/drawing/2014/main" id="{6B14832B-2D5A-461D-AD66-7F7ABC303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3643"/>
            <a:ext cx="11307400" cy="5938689"/>
            <a:chOff x="438067" y="453643"/>
            <a:chExt cx="11307400" cy="5938689"/>
          </a:xfrm>
        </p:grpSpPr>
        <p:sp>
          <p:nvSpPr>
            <p:cNvPr id="175" name="Rectangle 174">
              <a:extLst>
                <a:ext uri="{FF2B5EF4-FFF2-40B4-BE49-F238E27FC236}">
                  <a16:creationId xmlns:a16="http://schemas.microsoft.com/office/drawing/2014/main" id="{92294387-CA33-409B-8E85-6CF823B54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11305200"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6186" name="Rectangle 175">
              <a:extLst>
                <a:ext uri="{FF2B5EF4-FFF2-40B4-BE49-F238E27FC236}">
                  <a16:creationId xmlns:a16="http://schemas.microsoft.com/office/drawing/2014/main" id="{C0BD22D6-8156-4BE4-8990-1A7612D4F4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7" name="Rectangle 176">
              <a:extLst>
                <a:ext uri="{FF2B5EF4-FFF2-40B4-BE49-F238E27FC236}">
                  <a16:creationId xmlns:a16="http://schemas.microsoft.com/office/drawing/2014/main" id="{E3951A02-F802-4E54-B083-7BE079C94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6187" name="Rectangle 177">
              <a:extLst>
                <a:ext uri="{FF2B5EF4-FFF2-40B4-BE49-F238E27FC236}">
                  <a16:creationId xmlns:a16="http://schemas.microsoft.com/office/drawing/2014/main" id="{8DCA353A-1C61-468C-9643-86730A2B8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F01254E-6953-4F84-B2DD-3BE792307E26}"/>
              </a:ext>
            </a:extLst>
          </p:cNvPr>
          <p:cNvSpPr>
            <a:spLocks noGrp="1"/>
          </p:cNvSpPr>
          <p:nvPr>
            <p:ph type="title"/>
          </p:nvPr>
        </p:nvSpPr>
        <p:spPr>
          <a:xfrm>
            <a:off x="592668" y="763903"/>
            <a:ext cx="3066023" cy="5482592"/>
          </a:xfrm>
        </p:spPr>
        <p:txBody>
          <a:bodyPr vert="horz" lIns="91440" tIns="45720" rIns="91440" bIns="45720" rtlCol="0" anchor="ctr">
            <a:normAutofit/>
          </a:bodyPr>
          <a:lstStyle/>
          <a:p>
            <a:r>
              <a:rPr lang="en-US" dirty="0"/>
              <a:t>Blockchain</a:t>
            </a:r>
            <a:br>
              <a:rPr lang="en-US" dirty="0"/>
            </a:br>
            <a:br>
              <a:rPr lang="en-US" dirty="0"/>
            </a:br>
            <a:r>
              <a:rPr lang="en-US" cap="none" dirty="0">
                <a:latin typeface="arial" panose="020B0604020202020204" pitchFamily="34" charset="0"/>
              </a:rPr>
              <a:t>A</a:t>
            </a:r>
            <a:r>
              <a:rPr lang="en-US" b="0" i="0" cap="none" dirty="0">
                <a:effectLst/>
                <a:latin typeface="arial" panose="020B0604020202020204" pitchFamily="34" charset="0"/>
              </a:rPr>
              <a:t> </a:t>
            </a:r>
            <a:r>
              <a:rPr lang="en-US" cap="none" dirty="0">
                <a:latin typeface="arial" panose="020B0604020202020204" pitchFamily="34" charset="0"/>
              </a:rPr>
              <a:t>B</a:t>
            </a:r>
            <a:r>
              <a:rPr lang="en-US" b="1" i="0" cap="none" dirty="0">
                <a:effectLst/>
                <a:latin typeface="arial" panose="020B0604020202020204" pitchFamily="34" charset="0"/>
              </a:rPr>
              <a:t>lockchain</a:t>
            </a:r>
            <a:r>
              <a:rPr lang="en-US" b="0" i="0" cap="none" dirty="0">
                <a:effectLst/>
                <a:latin typeface="arial" panose="020B0604020202020204" pitchFamily="34" charset="0"/>
              </a:rPr>
              <a:t> is essentially a digital ledger of transactions that is duplicated and distributed across the entire network of computer systems on the </a:t>
            </a:r>
            <a:r>
              <a:rPr lang="en-US" b="1" cap="none" dirty="0">
                <a:latin typeface="arial" panose="020B0604020202020204" pitchFamily="34" charset="0"/>
              </a:rPr>
              <a:t>B</a:t>
            </a:r>
            <a:r>
              <a:rPr lang="en-US" b="1" i="0" cap="none" dirty="0">
                <a:effectLst/>
                <a:latin typeface="arial" panose="020B0604020202020204" pitchFamily="34" charset="0"/>
              </a:rPr>
              <a:t>lockchain</a:t>
            </a:r>
            <a:r>
              <a:rPr lang="en-US" b="0" i="0" cap="none" dirty="0">
                <a:effectLst/>
                <a:latin typeface="arial" panose="020B0604020202020204" pitchFamily="34" charset="0"/>
              </a:rPr>
              <a:t>.</a:t>
            </a:r>
            <a:endParaRPr lang="en-US" dirty="0"/>
          </a:p>
        </p:txBody>
      </p:sp>
      <p:pic>
        <p:nvPicPr>
          <p:cNvPr id="4" name="Picture 4" descr="The Ultimate Blockchain Technology Guide: A Revolution to Change the World">
            <a:extLst>
              <a:ext uri="{FF2B5EF4-FFF2-40B4-BE49-F238E27FC236}">
                <a16:creationId xmlns:a16="http://schemas.microsoft.com/office/drawing/2014/main" id="{823DEBBA-07B0-45D6-878C-9023EFE0336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58691" y="1667429"/>
            <a:ext cx="8017535" cy="428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485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30" name="Content Placeholder 1029">
            <a:extLst>
              <a:ext uri="{FF2B5EF4-FFF2-40B4-BE49-F238E27FC236}">
                <a16:creationId xmlns:a16="http://schemas.microsoft.com/office/drawing/2014/main" id="{73A1D3F6-BCDC-4D45-8B07-4A728A437FF1}"/>
              </a:ext>
            </a:extLst>
          </p:cNvPr>
          <p:cNvSpPr>
            <a:spLocks noGrp="1"/>
          </p:cNvSpPr>
          <p:nvPr>
            <p:ph idx="1"/>
          </p:nvPr>
        </p:nvSpPr>
        <p:spPr>
          <a:xfrm>
            <a:off x="591224" y="1119035"/>
            <a:ext cx="3409782" cy="4778181"/>
          </a:xfrm>
        </p:spPr>
        <p:txBody>
          <a:bodyPr>
            <a:normAutofit fontScale="92500" lnSpcReduction="10000"/>
          </a:bodyPr>
          <a:lstStyle/>
          <a:p>
            <a:r>
              <a:rPr lang="en-US" sz="2400" b="0" i="0" dirty="0">
                <a:solidFill>
                  <a:schemeClr val="bg1"/>
                </a:solidFill>
                <a:effectLst/>
                <a:latin typeface="Lora"/>
              </a:rPr>
              <a:t>A simple analogy for understanding blockchain technology is a Google Doc. When we create a document and share it with a group of people, the document is distributed instead of copied or transferred. This creates a decentralized distribution chain that gives everyone access to the document at the same time.</a:t>
            </a:r>
            <a:endParaRPr lang="en-US" sz="2400" dirty="0">
              <a:solidFill>
                <a:schemeClr val="bg1"/>
              </a:solidFill>
            </a:endParaRPr>
          </a:p>
        </p:txBody>
      </p:sp>
      <p:pic>
        <p:nvPicPr>
          <p:cNvPr id="1026" name="Picture 2" descr="Making sense of bitcoin and blockchain: PwC">
            <a:extLst>
              <a:ext uri="{FF2B5EF4-FFF2-40B4-BE49-F238E27FC236}">
                <a16:creationId xmlns:a16="http://schemas.microsoft.com/office/drawing/2014/main" id="{B9DA5C3D-E43A-44B1-9555-FC986094BB5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91651" y="1119035"/>
            <a:ext cx="7358552" cy="439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49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B347BE-C44F-4EF9-82A7-281A009A4904}"/>
              </a:ext>
            </a:extLst>
          </p:cNvPr>
          <p:cNvSpPr>
            <a:spLocks noGrp="1"/>
          </p:cNvSpPr>
          <p:nvPr>
            <p:ph type="title"/>
          </p:nvPr>
        </p:nvSpPr>
        <p:spPr>
          <a:xfrm>
            <a:off x="746228" y="1037967"/>
            <a:ext cx="3054091" cy="4709131"/>
          </a:xfrm>
        </p:spPr>
        <p:txBody>
          <a:bodyPr anchor="ctr">
            <a:normAutofit/>
          </a:bodyPr>
          <a:lstStyle/>
          <a:p>
            <a:r>
              <a:rPr lang="en-US">
                <a:solidFill>
                  <a:schemeClr val="accent1"/>
                </a:solidFill>
              </a:rPr>
              <a:t>A quick overview</a:t>
            </a:r>
            <a:endParaRPr lang="en-IN">
              <a:solidFill>
                <a:schemeClr val="accent1"/>
              </a:solidFill>
            </a:endParaRPr>
          </a:p>
        </p:txBody>
      </p:sp>
      <p:sp>
        <p:nvSpPr>
          <p:cNvPr id="19" name="Rectangle 18">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86A77907-B6DB-49B7-BC5F-8746EC8A0C81}"/>
              </a:ext>
            </a:extLst>
          </p:cNvPr>
          <p:cNvGraphicFramePr>
            <a:graphicFrameLocks noGrp="1"/>
          </p:cNvGraphicFramePr>
          <p:nvPr>
            <p:ph idx="1"/>
            <p:extLst>
              <p:ext uri="{D42A27DB-BD31-4B8C-83A1-F6EECF244321}">
                <p14:modId xmlns:p14="http://schemas.microsoft.com/office/powerpoint/2010/main" val="229111873"/>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362629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8" r="9642" b="1"/>
          <a:stretch/>
        </p:blipFill>
        <p:spPr>
          <a:xfrm>
            <a:off x="446534" y="723899"/>
            <a:ext cx="7498616" cy="5676901"/>
          </a:xfrm>
          <a:prstGeom prst="rect">
            <a:avLst/>
          </a:prstGeom>
        </p:spPr>
      </p:pic>
      <p:sp>
        <p:nvSpPr>
          <p:cNvPr id="24" name="Rectangle 23">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5"/>
            <a:ext cx="3081576" cy="2085869"/>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1733655"/>
          </a:xfrm>
        </p:spPr>
        <p:txBody>
          <a:bodyPr>
            <a:normAutofit/>
          </a:bodyPr>
          <a:lstStyle/>
          <a:p>
            <a:r>
              <a:rPr lang="en-US" sz="2400" dirty="0">
                <a:solidFill>
                  <a:schemeClr val="bg2"/>
                </a:solidFill>
              </a:rPr>
              <a:t>Everyone for being with me through my presentation</a:t>
            </a:r>
          </a:p>
          <a:p>
            <a:endParaRPr lang="en-US" sz="2400" dirty="0">
              <a:solidFill>
                <a:schemeClr val="bg2"/>
              </a:solidFill>
            </a:endParaRPr>
          </a:p>
          <a:p>
            <a:endParaRPr lang="en-US" sz="2400" dirty="0">
              <a:solidFill>
                <a:schemeClr val="bg2"/>
              </a:solidFill>
            </a:endParaRPr>
          </a:p>
        </p:txBody>
      </p:sp>
      <p:grpSp>
        <p:nvGrpSpPr>
          <p:cNvPr id="26" name="Group 25">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7" name="Rectangle 26">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28D511D2-9CF1-40DE-BB88-A5A48A0E8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lowing hanging light bulb in front of dark light bulbs">
            <a:extLst>
              <a:ext uri="{FF2B5EF4-FFF2-40B4-BE49-F238E27FC236}">
                <a16:creationId xmlns:a16="http://schemas.microsoft.com/office/drawing/2014/main" id="{CDC0F8F5-E48D-40FC-9796-82AC6DA80FB8}"/>
              </a:ext>
            </a:extLst>
          </p:cNvPr>
          <p:cNvPicPr>
            <a:picLocks noGrp="1" noChangeAspect="1"/>
          </p:cNvPicPr>
          <p:nvPr>
            <p:ph idx="1"/>
          </p:nvPr>
        </p:nvPicPr>
        <p:blipFill rotWithShape="1">
          <a:blip r:embed="rId2"/>
          <a:srcRect l="8286" t="8818" r="805" b="14573"/>
          <a:stretch/>
        </p:blipFill>
        <p:spPr>
          <a:xfrm>
            <a:off x="-18023" y="10"/>
            <a:ext cx="12191980" cy="6857990"/>
          </a:xfrm>
          <a:prstGeom prst="rect">
            <a:avLst/>
          </a:prstGeom>
        </p:spPr>
      </p:pic>
      <p:grpSp>
        <p:nvGrpSpPr>
          <p:cNvPr id="20" name="Group 19">
            <a:extLst>
              <a:ext uri="{FF2B5EF4-FFF2-40B4-BE49-F238E27FC236}">
                <a16:creationId xmlns:a16="http://schemas.microsoft.com/office/drawing/2014/main" id="{40ADCA80-A0B1-4379-94EC-0A1A73BE1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1" name="Rectangle 20">
              <a:extLst>
                <a:ext uri="{FF2B5EF4-FFF2-40B4-BE49-F238E27FC236}">
                  <a16:creationId xmlns:a16="http://schemas.microsoft.com/office/drawing/2014/main" id="{1EB4D79C-3A0E-4CB5-9A3D-BB816FD52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3839C3D0-536E-4C48-A1C1-D9B718A84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E95F3DFB-F34D-4E4A-ABDA-01608D52B4F8}"/>
              </a:ext>
            </a:extLst>
          </p:cNvPr>
          <p:cNvSpPr>
            <a:spLocks noGrp="1"/>
          </p:cNvSpPr>
          <p:nvPr>
            <p:ph type="title"/>
          </p:nvPr>
        </p:nvSpPr>
        <p:spPr>
          <a:xfrm>
            <a:off x="469393" y="4108173"/>
            <a:ext cx="3657602" cy="1974575"/>
          </a:xfrm>
        </p:spPr>
        <p:txBody>
          <a:bodyPr vert="horz" lIns="91440" tIns="45720" rIns="91440" bIns="45720" rtlCol="0" anchor="b">
            <a:normAutofit fontScale="90000"/>
          </a:bodyPr>
          <a:lstStyle/>
          <a:p>
            <a:r>
              <a:rPr lang="en-US" sz="2400" b="0" i="0" dirty="0">
                <a:solidFill>
                  <a:schemeClr val="accent2">
                    <a:lumMod val="20000"/>
                    <a:lumOff val="80000"/>
                  </a:schemeClr>
                </a:solidFill>
                <a:effectLst/>
              </a:rPr>
              <a:t>Change </a:t>
            </a:r>
            <a:r>
              <a:rPr lang="en-US" sz="2400" b="0" i="0" dirty="0">
                <a:solidFill>
                  <a:schemeClr val="accent2">
                    <a:lumMod val="20000"/>
                    <a:lumOff val="80000"/>
                  </a:schemeClr>
                </a:solidFill>
                <a:effectLst/>
                <a:cs typeface="Times New Roman" panose="02020603050405020304" pitchFamily="18" charset="0"/>
              </a:rPr>
              <a:t>is</a:t>
            </a:r>
            <a:r>
              <a:rPr lang="en-US" sz="2400" b="0" i="0" dirty="0">
                <a:solidFill>
                  <a:schemeClr val="accent2">
                    <a:lumMod val="20000"/>
                    <a:lumOff val="80000"/>
                  </a:schemeClr>
                </a:solidFill>
                <a:effectLst/>
              </a:rPr>
              <a:t> the only constant and Technology is evolving quickly and we need to identify it </a:t>
            </a:r>
            <a:r>
              <a:rPr lang="en-US" sz="2400" dirty="0">
                <a:solidFill>
                  <a:schemeClr val="accent2">
                    <a:lumMod val="20000"/>
                    <a:lumOff val="80000"/>
                  </a:schemeClr>
                </a:solidFill>
              </a:rPr>
              <a:t>fast</a:t>
            </a:r>
            <a:r>
              <a:rPr lang="en-US" sz="2400" b="0" i="0" dirty="0">
                <a:solidFill>
                  <a:schemeClr val="accent2">
                    <a:lumMod val="20000"/>
                    <a:lumOff val="80000"/>
                  </a:schemeClr>
                </a:solidFill>
                <a:effectLst/>
              </a:rPr>
              <a:t> to invest our time on it before it opens up to everyone for a profit.</a:t>
            </a:r>
            <a:br>
              <a:rPr lang="en-US" sz="2400" b="0" i="0" dirty="0">
                <a:solidFill>
                  <a:schemeClr val="accent2">
                    <a:lumMod val="20000"/>
                    <a:lumOff val="80000"/>
                  </a:schemeClr>
                </a:solidFill>
                <a:effectLst/>
              </a:rPr>
            </a:br>
            <a:br>
              <a:rPr lang="en-US" sz="2400" b="0" i="0" dirty="0">
                <a:solidFill>
                  <a:schemeClr val="accent2">
                    <a:lumMod val="20000"/>
                    <a:lumOff val="80000"/>
                  </a:schemeClr>
                </a:solidFill>
                <a:effectLst/>
              </a:rPr>
            </a:br>
            <a:r>
              <a:rPr lang="en-US" sz="2400" dirty="0">
                <a:solidFill>
                  <a:schemeClr val="accent2">
                    <a:lumMod val="20000"/>
                    <a:lumOff val="80000"/>
                  </a:schemeClr>
                </a:solidFill>
              </a:rPr>
              <a:t>So here is a list of</a:t>
            </a:r>
            <a:br>
              <a:rPr lang="en-US" sz="2400" dirty="0">
                <a:solidFill>
                  <a:schemeClr val="accent2">
                    <a:lumMod val="20000"/>
                    <a:lumOff val="80000"/>
                  </a:schemeClr>
                </a:solidFill>
              </a:rPr>
            </a:br>
            <a:r>
              <a:rPr lang="en-US" sz="2400" dirty="0">
                <a:solidFill>
                  <a:schemeClr val="accent2">
                    <a:lumMod val="20000"/>
                    <a:lumOff val="80000"/>
                  </a:schemeClr>
                </a:solidFill>
              </a:rPr>
              <a:t>upcoming technology that needs your time and attention</a:t>
            </a:r>
            <a:br>
              <a:rPr lang="en-US" sz="2400" b="0" i="0" dirty="0">
                <a:solidFill>
                  <a:schemeClr val="accent2">
                    <a:lumMod val="20000"/>
                    <a:lumOff val="80000"/>
                  </a:schemeClr>
                </a:solidFill>
                <a:effectLst/>
              </a:rPr>
            </a:br>
            <a:endParaRPr lang="en-US" sz="3600" dirty="0">
              <a:solidFill>
                <a:schemeClr val="accent2">
                  <a:lumMod val="20000"/>
                  <a:lumOff val="80000"/>
                </a:schemeClr>
              </a:solidFill>
            </a:endParaRPr>
          </a:p>
        </p:txBody>
      </p:sp>
    </p:spTree>
    <p:extLst>
      <p:ext uri="{BB962C8B-B14F-4D97-AF65-F5344CB8AC3E}">
        <p14:creationId xmlns:p14="http://schemas.microsoft.com/office/powerpoint/2010/main" val="3295954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 name="Rectangle 144">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150">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3" name="Rectangle 152">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5G – Everything You Need To Know">
            <a:extLst>
              <a:ext uri="{FF2B5EF4-FFF2-40B4-BE49-F238E27FC236}">
                <a16:creationId xmlns:a16="http://schemas.microsoft.com/office/drawing/2014/main" id="{057FE896-81CF-49EB-8346-D59D599486A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872" r="17084" b="2"/>
          <a:stretch/>
        </p:blipFill>
        <p:spPr bwMode="auto">
          <a:xfrm>
            <a:off x="446534" y="723899"/>
            <a:ext cx="7498616" cy="5676901"/>
          </a:xfrm>
          <a:prstGeom prst="rect">
            <a:avLst/>
          </a:prstGeom>
          <a:noFill/>
          <a:extLst>
            <a:ext uri="{909E8E84-426E-40DD-AFC4-6F175D3DCCD1}">
              <a14:hiddenFill xmlns:a14="http://schemas.microsoft.com/office/drawing/2010/main">
                <a:solidFill>
                  <a:srgbClr val="FFFFFF"/>
                </a:solidFill>
              </a14:hiddenFill>
            </a:ext>
          </a:extLst>
        </p:spPr>
      </p:pic>
      <p:sp>
        <p:nvSpPr>
          <p:cNvPr id="155" name="Rectangle 154">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95F3DFB-F34D-4E4A-ABDA-01608D52B4F8}"/>
              </a:ext>
            </a:extLst>
          </p:cNvPr>
          <p:cNvSpPr>
            <a:spLocks noGrp="1"/>
          </p:cNvSpPr>
          <p:nvPr>
            <p:ph type="title"/>
          </p:nvPr>
        </p:nvSpPr>
        <p:spPr>
          <a:xfrm>
            <a:off x="8286486" y="1005839"/>
            <a:ext cx="3422913" cy="4374544"/>
          </a:xfrm>
        </p:spPr>
        <p:txBody>
          <a:bodyPr vert="horz" lIns="91440" tIns="45720" rIns="91440" bIns="45720" rtlCol="0" anchor="b">
            <a:normAutofit fontScale="90000"/>
          </a:bodyPr>
          <a:lstStyle/>
          <a:p>
            <a:pPr>
              <a:lnSpc>
                <a:spcPct val="90000"/>
              </a:lnSpc>
            </a:pPr>
            <a:r>
              <a:rPr lang="en-US" sz="2300" i="1" dirty="0">
                <a:solidFill>
                  <a:srgbClr val="FFFFFF"/>
                </a:solidFill>
              </a:rPr>
              <a:t>Getting the obvious one out of the picture first</a:t>
            </a:r>
            <a:br>
              <a:rPr lang="en-US" sz="2300" i="1" dirty="0">
                <a:solidFill>
                  <a:srgbClr val="FFFFFF"/>
                </a:solidFill>
              </a:rPr>
            </a:br>
            <a:br>
              <a:rPr lang="en-US" sz="2300" i="1" dirty="0">
                <a:solidFill>
                  <a:srgbClr val="FFFFFF"/>
                </a:solidFill>
              </a:rPr>
            </a:br>
            <a:r>
              <a:rPr lang="en-US" sz="2300" i="1" dirty="0">
                <a:solidFill>
                  <a:srgbClr val="FFFFFF"/>
                </a:solidFill>
              </a:rPr>
              <a:t>5</a:t>
            </a:r>
            <a:r>
              <a:rPr lang="en-US" sz="2300" i="1" dirty="0">
                <a:solidFill>
                  <a:srgbClr val="FFFFFF"/>
                </a:solidFill>
                <a:effectLst/>
              </a:rPr>
              <a:t>G Technology </a:t>
            </a:r>
            <a:r>
              <a:rPr lang="en-US" sz="2300" i="0" dirty="0">
                <a:solidFill>
                  <a:srgbClr val="FFFFFF"/>
                </a:solidFill>
                <a:effectLst/>
              </a:rPr>
              <a:t>is the next generation of cellular networks and services.</a:t>
            </a:r>
            <a:br>
              <a:rPr lang="en-US" sz="2300" i="0" dirty="0">
                <a:solidFill>
                  <a:srgbClr val="FFFFFF"/>
                </a:solidFill>
                <a:effectLst/>
              </a:rPr>
            </a:br>
            <a:br>
              <a:rPr lang="en-US" sz="2300" i="0" dirty="0">
                <a:solidFill>
                  <a:srgbClr val="FFFFFF"/>
                </a:solidFill>
                <a:effectLst/>
              </a:rPr>
            </a:br>
            <a:r>
              <a:rPr lang="en-US" sz="2300" i="0" dirty="0">
                <a:solidFill>
                  <a:srgbClr val="FFFFFF"/>
                </a:solidFill>
                <a:effectLst/>
              </a:rPr>
              <a:t>Expected speed </a:t>
            </a:r>
            <a:br>
              <a:rPr lang="en-US" sz="2300" i="0" dirty="0">
                <a:solidFill>
                  <a:srgbClr val="FFFFFF"/>
                </a:solidFill>
                <a:effectLst/>
              </a:rPr>
            </a:br>
            <a:br>
              <a:rPr lang="en-US" sz="2300" i="0" dirty="0">
                <a:solidFill>
                  <a:srgbClr val="FFFFFF"/>
                </a:solidFill>
                <a:effectLst/>
              </a:rPr>
            </a:br>
            <a:r>
              <a:rPr lang="en-US" sz="2300" i="0" dirty="0">
                <a:solidFill>
                  <a:srgbClr val="FFFFFF"/>
                </a:solidFill>
                <a:effectLst/>
              </a:rPr>
              <a:t>Downlink – 20gbps</a:t>
            </a:r>
            <a:br>
              <a:rPr lang="en-US" sz="2300" i="0" dirty="0">
                <a:solidFill>
                  <a:srgbClr val="FFFFFF"/>
                </a:solidFill>
                <a:effectLst/>
              </a:rPr>
            </a:br>
            <a:r>
              <a:rPr lang="en-US" sz="2300" i="0" dirty="0">
                <a:solidFill>
                  <a:srgbClr val="FFFFFF"/>
                </a:solidFill>
                <a:effectLst/>
              </a:rPr>
              <a:t>       Uplink  - 10gbps</a:t>
            </a:r>
            <a:br>
              <a:rPr lang="en-US" sz="2300" i="0" dirty="0">
                <a:solidFill>
                  <a:srgbClr val="FFFFFF"/>
                </a:solidFill>
                <a:effectLst/>
              </a:rPr>
            </a:br>
            <a:endParaRPr lang="en-US" sz="2300" dirty="0">
              <a:solidFill>
                <a:srgbClr val="FFFFFF"/>
              </a:solidFill>
            </a:endParaRPr>
          </a:p>
        </p:txBody>
      </p:sp>
      <p:grpSp>
        <p:nvGrpSpPr>
          <p:cNvPr id="157" name="Group 156">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8" name="Rectangle 157">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9" name="Rectangle 158">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0" name="Rectangle 159">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431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5G – Everything You Need To Know">
            <a:extLst>
              <a:ext uri="{FF2B5EF4-FFF2-40B4-BE49-F238E27FC236}">
                <a16:creationId xmlns:a16="http://schemas.microsoft.com/office/drawing/2014/main" id="{057FE896-81CF-49EB-8346-D59D599486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24" r="6236" b="2"/>
          <a:stretch/>
        </p:blipFill>
        <p:spPr bwMode="auto">
          <a:xfrm>
            <a:off x="20" y="10"/>
            <a:ext cx="4578252" cy="2608947"/>
          </a:xfrm>
          <a:prstGeom prst="rect">
            <a:avLst/>
          </a:prstGeom>
          <a:noFill/>
          <a:extLst>
            <a:ext uri="{909E8E84-426E-40DD-AFC4-6F175D3DCCD1}">
              <a14:hiddenFill xmlns:a14="http://schemas.microsoft.com/office/drawing/2010/main">
                <a:solidFill>
                  <a:srgbClr val="FFFFFF"/>
                </a:solidFill>
              </a14:hiddenFill>
            </a:ext>
          </a:extLst>
        </p:spPr>
      </p:pic>
      <p:sp>
        <p:nvSpPr>
          <p:cNvPr id="2056" name="Rectangle 255">
            <a:extLst>
              <a:ext uri="{FF2B5EF4-FFF2-40B4-BE49-F238E27FC236}">
                <a16:creationId xmlns:a16="http://schemas.microsoft.com/office/drawing/2014/main" id="{6C44DDCC-C10C-4075-9F45-FA0F08EA9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06" y="0"/>
            <a:ext cx="7571045" cy="6858000"/>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95F3DFB-F34D-4E4A-ABDA-01608D52B4F8}"/>
              </a:ext>
            </a:extLst>
          </p:cNvPr>
          <p:cNvSpPr>
            <a:spLocks noGrp="1"/>
          </p:cNvSpPr>
          <p:nvPr>
            <p:ph type="title"/>
          </p:nvPr>
        </p:nvSpPr>
        <p:spPr>
          <a:xfrm>
            <a:off x="5204707" y="457280"/>
            <a:ext cx="6400367" cy="1431399"/>
          </a:xfrm>
        </p:spPr>
        <p:txBody>
          <a:bodyPr vert="horz" lIns="91440" tIns="45720" rIns="91440" bIns="45720" rtlCol="0" anchor="ctr">
            <a:normAutofit/>
          </a:bodyPr>
          <a:lstStyle/>
          <a:p>
            <a:r>
              <a:rPr lang="en-US"/>
              <a:t>Key points</a:t>
            </a:r>
            <a:endParaRPr lang="en-US" dirty="0"/>
          </a:p>
        </p:txBody>
      </p:sp>
      <p:pic>
        <p:nvPicPr>
          <p:cNvPr id="2050" name="Picture 2" descr="What Is 5G?">
            <a:extLst>
              <a:ext uri="{FF2B5EF4-FFF2-40B4-BE49-F238E27FC236}">
                <a16:creationId xmlns:a16="http://schemas.microsoft.com/office/drawing/2014/main" id="{DD623598-2F1D-4002-8A0F-EEC0623AC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656"/>
          <a:stretch/>
        </p:blipFill>
        <p:spPr bwMode="auto">
          <a:xfrm>
            <a:off x="20" y="2608956"/>
            <a:ext cx="4560179" cy="4249043"/>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56">
            <a:extLst>
              <a:ext uri="{FF2B5EF4-FFF2-40B4-BE49-F238E27FC236}">
                <a16:creationId xmlns:a16="http://schemas.microsoft.com/office/drawing/2014/main" id="{3620FE85-AFE2-4056-ACA1-568599FAD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0517"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Rectangle 257">
            <a:extLst>
              <a:ext uri="{FF2B5EF4-FFF2-40B4-BE49-F238E27FC236}">
                <a16:creationId xmlns:a16="http://schemas.microsoft.com/office/drawing/2014/main" id="{6E77708F-73DD-4DD9-9489-B7F7C88F4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2560620"/>
            <a:ext cx="4581144"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33" name="Content Placeholder 1029">
            <a:extLst>
              <a:ext uri="{FF2B5EF4-FFF2-40B4-BE49-F238E27FC236}">
                <a16:creationId xmlns:a16="http://schemas.microsoft.com/office/drawing/2014/main" id="{1A32BF13-4600-4FD1-8F51-27262DFBC308}"/>
              </a:ext>
            </a:extLst>
          </p:cNvPr>
          <p:cNvSpPr>
            <a:spLocks noGrp="1"/>
          </p:cNvSpPr>
          <p:nvPr>
            <p:ph idx="1"/>
          </p:nvPr>
        </p:nvSpPr>
        <p:spPr>
          <a:xfrm>
            <a:off x="5207590" y="2194526"/>
            <a:ext cx="6397545" cy="4180873"/>
          </a:xfrm>
        </p:spPr>
        <p:txBody>
          <a:bodyPr>
            <a:normAutofit lnSpcReduction="10000"/>
          </a:bodyPr>
          <a:lstStyle/>
          <a:p>
            <a:pPr marL="342900" indent="-342900">
              <a:buFont typeface="+mj-lt"/>
              <a:buAutoNum type="arabicPeriod"/>
            </a:pPr>
            <a:r>
              <a:rPr lang="en-US" b="1" i="1" dirty="0">
                <a:solidFill>
                  <a:schemeClr val="bg1"/>
                </a:solidFill>
                <a:latin typeface="+mj-lt"/>
              </a:rPr>
              <a:t> </a:t>
            </a:r>
            <a:r>
              <a:rPr lang="en-US" b="1" i="1" dirty="0">
                <a:solidFill>
                  <a:schemeClr val="bg1"/>
                </a:solidFill>
                <a:effectLst/>
                <a:latin typeface="+mj-lt"/>
              </a:rPr>
              <a:t>No one company or person owns 5G, but there are several companies within the mobile ecosystem that are contributing to bringing 5G to life. </a:t>
            </a:r>
          </a:p>
          <a:p>
            <a:pPr marL="342900" indent="-342900">
              <a:buFont typeface="+mj-lt"/>
              <a:buAutoNum type="arabicPeriod"/>
            </a:pPr>
            <a:endParaRPr lang="en-US" b="1" i="1" dirty="0">
              <a:solidFill>
                <a:schemeClr val="bg1"/>
              </a:solidFill>
              <a:effectLst/>
              <a:latin typeface="+mj-lt"/>
            </a:endParaRPr>
          </a:p>
          <a:p>
            <a:pPr marL="342900" indent="-342900">
              <a:buFont typeface="+mj-lt"/>
              <a:buAutoNum type="arabicPeriod"/>
            </a:pPr>
            <a:r>
              <a:rPr lang="en-US" b="1" i="1" dirty="0">
                <a:solidFill>
                  <a:schemeClr val="bg1"/>
                </a:solidFill>
                <a:effectLst/>
                <a:latin typeface="+mj-lt"/>
              </a:rPr>
              <a:t> 5G is based on </a:t>
            </a:r>
            <a:r>
              <a:rPr lang="en-US" b="1" i="1" u="none" strike="noStrike" dirty="0">
                <a:solidFill>
                  <a:schemeClr val="bg1"/>
                </a:solidFill>
                <a:effectLst/>
                <a:latin typeface="+mj-lt"/>
                <a:hlinkClick r:id="rId4"/>
              </a:rPr>
              <a:t>OFDM</a:t>
            </a:r>
            <a:r>
              <a:rPr lang="en-US" b="1" i="1" dirty="0">
                <a:solidFill>
                  <a:schemeClr val="bg1"/>
                </a:solidFill>
                <a:effectLst/>
                <a:latin typeface="+mj-lt"/>
              </a:rPr>
              <a:t> (Orthogonal frequency-division multiplexing), a method of modulating a digital signal across several different channels to reduce interference.</a:t>
            </a:r>
          </a:p>
          <a:p>
            <a:pPr marL="342900" indent="-342900">
              <a:buFont typeface="+mj-lt"/>
              <a:buAutoNum type="arabicPeriod"/>
            </a:pPr>
            <a:endParaRPr lang="en-US" b="1" i="1" dirty="0">
              <a:solidFill>
                <a:schemeClr val="bg1"/>
              </a:solidFill>
              <a:latin typeface="+mj-lt"/>
            </a:endParaRPr>
          </a:p>
          <a:p>
            <a:pPr marL="342900" indent="-342900">
              <a:buFont typeface="+mj-lt"/>
              <a:buAutoNum type="arabicPeriod"/>
            </a:pPr>
            <a:r>
              <a:rPr lang="en-US" b="1" i="1" dirty="0">
                <a:solidFill>
                  <a:schemeClr val="bg1"/>
                </a:solidFill>
                <a:effectLst/>
                <a:latin typeface="+mj-lt"/>
              </a:rPr>
              <a:t>Like 4G LTE, 5G OFDM operates based on the same mobile networking principles. However, the new 5G NR air interface can further enhance OFDM to deliver a much higher degree of flexibility and scalability. This could provide more 5G access to more people and things for a variety of different use cases.</a:t>
            </a:r>
          </a:p>
          <a:p>
            <a:pPr marL="0" indent="0">
              <a:buNone/>
            </a:pPr>
            <a:endParaRPr lang="en-US" dirty="0">
              <a:solidFill>
                <a:schemeClr val="bg1"/>
              </a:solidFill>
            </a:endParaRPr>
          </a:p>
        </p:txBody>
      </p:sp>
    </p:spTree>
    <p:extLst>
      <p:ext uri="{BB962C8B-B14F-4D97-AF65-F5344CB8AC3E}">
        <p14:creationId xmlns:p14="http://schemas.microsoft.com/office/powerpoint/2010/main" val="38600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ey robot with  colorful buttons">
            <a:extLst>
              <a:ext uri="{FF2B5EF4-FFF2-40B4-BE49-F238E27FC236}">
                <a16:creationId xmlns:a16="http://schemas.microsoft.com/office/drawing/2014/main" id="{6F09803E-3CC0-47BF-9C89-A03F4962FCAE}"/>
              </a:ext>
            </a:extLst>
          </p:cNvPr>
          <p:cNvPicPr>
            <a:picLocks noChangeAspect="1"/>
          </p:cNvPicPr>
          <p:nvPr/>
        </p:nvPicPr>
        <p:blipFill rotWithShape="1">
          <a:blip r:embed="rId2"/>
          <a:srcRect l="9091" t="25405" b="6413"/>
          <a:stretch/>
        </p:blipFill>
        <p:spPr>
          <a:xfrm>
            <a:off x="20" y="10"/>
            <a:ext cx="12191980" cy="6857990"/>
          </a:xfrm>
          <a:prstGeom prst="rect">
            <a:avLst/>
          </a:prstGeom>
        </p:spPr>
      </p:pic>
      <p:grpSp>
        <p:nvGrpSpPr>
          <p:cNvPr id="52" name="Group 51">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53" name="Rectangle 52">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4" name="Rectangle 53">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D076D65-4386-4781-A0E3-D72C61D3459D}"/>
              </a:ext>
            </a:extLst>
          </p:cNvPr>
          <p:cNvSpPr>
            <a:spLocks noGrp="1"/>
          </p:cNvSpPr>
          <p:nvPr>
            <p:ph type="title"/>
          </p:nvPr>
        </p:nvSpPr>
        <p:spPr>
          <a:xfrm>
            <a:off x="584201" y="855134"/>
            <a:ext cx="3219174" cy="1523999"/>
          </a:xfrm>
        </p:spPr>
        <p:txBody>
          <a:bodyPr vert="horz" lIns="91440" tIns="45720" rIns="91440" bIns="45720" rtlCol="0" anchor="ctr">
            <a:normAutofit fontScale="90000"/>
          </a:bodyPr>
          <a:lstStyle/>
          <a:p>
            <a:r>
              <a:rPr lang="en-IN" b="1" i="0" dirty="0">
                <a:solidFill>
                  <a:schemeClr val="accent1">
                    <a:lumMod val="20000"/>
                    <a:lumOff val="80000"/>
                  </a:schemeClr>
                </a:solidFill>
                <a:effectLst/>
                <a:latin typeface="Open Sans" panose="020B0606030504020204" pitchFamily="34" charset="0"/>
              </a:rPr>
              <a:t>Intelligent Process Automation</a:t>
            </a:r>
            <a:br>
              <a:rPr lang="en-IN" b="0" i="0" dirty="0">
                <a:solidFill>
                  <a:schemeClr val="accent1">
                    <a:lumMod val="20000"/>
                    <a:lumOff val="80000"/>
                  </a:schemeClr>
                </a:solidFill>
                <a:effectLst/>
                <a:latin typeface="Open Sans" panose="020B0606030504020204" pitchFamily="34" charset="0"/>
              </a:rPr>
            </a:br>
            <a:endParaRPr lang="en-US" dirty="0">
              <a:solidFill>
                <a:schemeClr val="accent1">
                  <a:lumMod val="20000"/>
                  <a:lumOff val="80000"/>
                </a:schemeClr>
              </a:solidFill>
            </a:endParaRPr>
          </a:p>
        </p:txBody>
      </p:sp>
      <p:sp>
        <p:nvSpPr>
          <p:cNvPr id="37" name="Content Placeholder 36">
            <a:extLst>
              <a:ext uri="{FF2B5EF4-FFF2-40B4-BE49-F238E27FC236}">
                <a16:creationId xmlns:a16="http://schemas.microsoft.com/office/drawing/2014/main" id="{8C9BA2C7-637B-4FF3-AA88-48043D900C6D}"/>
              </a:ext>
            </a:extLst>
          </p:cNvPr>
          <p:cNvSpPr>
            <a:spLocks noGrp="1"/>
          </p:cNvSpPr>
          <p:nvPr>
            <p:ph idx="1"/>
          </p:nvPr>
        </p:nvSpPr>
        <p:spPr>
          <a:xfrm>
            <a:off x="486251" y="1857145"/>
            <a:ext cx="3415074" cy="3987064"/>
          </a:xfrm>
        </p:spPr>
        <p:txBody>
          <a:bodyPr>
            <a:normAutofit/>
          </a:bodyPr>
          <a:lstStyle/>
          <a:p>
            <a:r>
              <a:rPr lang="en-US" sz="2800" dirty="0">
                <a:solidFill>
                  <a:schemeClr val="bg1"/>
                </a:solidFill>
              </a:rPr>
              <a:t>A SIMPLE IDEA THAT ‘ANYTHING THAT CAN BE AUTOMATED SHOULD BE AUTOMATED’</a:t>
            </a:r>
          </a:p>
        </p:txBody>
      </p:sp>
    </p:spTree>
    <p:extLst>
      <p:ext uri="{BB962C8B-B14F-4D97-AF65-F5344CB8AC3E}">
        <p14:creationId xmlns:p14="http://schemas.microsoft.com/office/powerpoint/2010/main" val="5378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5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6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6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6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4" name="Rectangle 66">
            <a:extLst>
              <a:ext uri="{FF2B5EF4-FFF2-40B4-BE49-F238E27FC236}">
                <a16:creationId xmlns:a16="http://schemas.microsoft.com/office/drawing/2014/main" id="{49DC0F7B-EA19-435F-BA38-A576FE1A6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8">
            <a:extLst>
              <a:ext uri="{FF2B5EF4-FFF2-40B4-BE49-F238E27FC236}">
                <a16:creationId xmlns:a16="http://schemas.microsoft.com/office/drawing/2014/main" id="{8523F451-F10A-4328-8198-58E5C6166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2873" y="734134"/>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D076D65-4386-4781-A0E3-D72C61D3459D}"/>
              </a:ext>
            </a:extLst>
          </p:cNvPr>
          <p:cNvSpPr>
            <a:spLocks noGrp="1"/>
          </p:cNvSpPr>
          <p:nvPr>
            <p:ph type="title"/>
          </p:nvPr>
        </p:nvSpPr>
        <p:spPr>
          <a:xfrm>
            <a:off x="4579243" y="1419226"/>
            <a:ext cx="6798608" cy="634862"/>
          </a:xfrm>
        </p:spPr>
        <p:txBody>
          <a:bodyPr vert="horz" lIns="91440" tIns="45720" rIns="91440" bIns="45720" rtlCol="0" anchor="b">
            <a:normAutofit fontScale="90000"/>
          </a:bodyPr>
          <a:lstStyle/>
          <a:p>
            <a:br>
              <a:rPr lang="en-US" sz="3600" i="0" dirty="0">
                <a:solidFill>
                  <a:srgbClr val="FFFFFF"/>
                </a:solidFill>
                <a:effectLst/>
              </a:rPr>
            </a:br>
            <a:endParaRPr lang="en-US" sz="3600" dirty="0">
              <a:solidFill>
                <a:srgbClr val="FFFFFF"/>
              </a:solidFill>
            </a:endParaRPr>
          </a:p>
        </p:txBody>
      </p:sp>
      <p:sp>
        <p:nvSpPr>
          <p:cNvPr id="37" name="Content Placeholder 36">
            <a:extLst>
              <a:ext uri="{FF2B5EF4-FFF2-40B4-BE49-F238E27FC236}">
                <a16:creationId xmlns:a16="http://schemas.microsoft.com/office/drawing/2014/main" id="{8C9BA2C7-637B-4FF3-AA88-48043D900C6D}"/>
              </a:ext>
            </a:extLst>
          </p:cNvPr>
          <p:cNvSpPr>
            <a:spLocks noGrp="1"/>
          </p:cNvSpPr>
          <p:nvPr>
            <p:ph idx="1"/>
          </p:nvPr>
        </p:nvSpPr>
        <p:spPr>
          <a:xfrm>
            <a:off x="4382661" y="874644"/>
            <a:ext cx="7124978" cy="5249222"/>
          </a:xfrm>
        </p:spPr>
        <p:txBody>
          <a:bodyPr vert="horz" lIns="91440" tIns="45720" rIns="91440" bIns="45720" rtlCol="0" anchor="t">
            <a:normAutofit/>
          </a:bodyPr>
          <a:lstStyle/>
          <a:p>
            <a:pPr marL="0" indent="0">
              <a:buNone/>
            </a:pPr>
            <a:r>
              <a:rPr lang="en-US" sz="2000" b="1" i="1" dirty="0">
                <a:solidFill>
                  <a:schemeClr val="accent2">
                    <a:lumMod val="20000"/>
                    <a:lumOff val="80000"/>
                  </a:schemeClr>
                </a:solidFill>
                <a:effectLst/>
                <a:latin typeface="Open Sans" panose="020B0606030504020204" pitchFamily="34" charset="0"/>
              </a:rPr>
              <a:t>Intelligent Process Automation</a:t>
            </a:r>
            <a:r>
              <a:rPr lang="en-US" sz="2000" b="0" i="0" dirty="0">
                <a:solidFill>
                  <a:schemeClr val="accent2">
                    <a:lumMod val="20000"/>
                    <a:lumOff val="80000"/>
                  </a:schemeClr>
                </a:solidFill>
                <a:effectLst/>
                <a:latin typeface="Open Sans" panose="020B0606030504020204" pitchFamily="34" charset="0"/>
              </a:rPr>
              <a:t>. IPA, in a nutshell, allows bots to benefit from the abilities of Artificial Intelligence, Big Data, Machine Learning, meaning they can learn and improve over time. This helps these intelligent bots evolve from the </a:t>
            </a:r>
            <a:r>
              <a:rPr lang="en-US" sz="2000" b="0" i="1" dirty="0">
                <a:solidFill>
                  <a:schemeClr val="accent2">
                    <a:lumMod val="20000"/>
                    <a:lumOff val="80000"/>
                  </a:schemeClr>
                </a:solidFill>
                <a:effectLst/>
                <a:latin typeface="Open Sans" panose="020B0606030504020204" pitchFamily="34" charset="0"/>
              </a:rPr>
              <a:t>‘If-this-then-that’</a:t>
            </a:r>
            <a:r>
              <a:rPr lang="en-US" sz="2000" b="0" i="0" dirty="0">
                <a:solidFill>
                  <a:schemeClr val="accent2">
                    <a:lumMod val="20000"/>
                    <a:lumOff val="80000"/>
                  </a:schemeClr>
                </a:solidFill>
                <a:effectLst/>
                <a:latin typeface="Open Sans" panose="020B0606030504020204" pitchFamily="34" charset="0"/>
              </a:rPr>
              <a:t> rule.  Some companies that were experimenting with IPA come up with results like</a:t>
            </a:r>
          </a:p>
          <a:p>
            <a:pPr algn="l">
              <a:buFont typeface="Arial" panose="020B0604020202020204" pitchFamily="34" charset="0"/>
              <a:buChar char="•"/>
            </a:pPr>
            <a:endParaRPr lang="en-US" sz="2000" b="0" i="0" dirty="0">
              <a:solidFill>
                <a:schemeClr val="accent1">
                  <a:lumMod val="20000"/>
                  <a:lumOff val="80000"/>
                </a:schemeClr>
              </a:solidFill>
              <a:effectLst/>
              <a:latin typeface="McKinsey Sans"/>
            </a:endParaRPr>
          </a:p>
          <a:p>
            <a:pPr algn="l">
              <a:buFont typeface="Arial" panose="020B0604020202020204" pitchFamily="34" charset="0"/>
              <a:buChar char="•"/>
            </a:pPr>
            <a:r>
              <a:rPr lang="en-US" sz="2000" b="0" i="0" dirty="0">
                <a:solidFill>
                  <a:schemeClr val="accent1">
                    <a:lumMod val="20000"/>
                    <a:lumOff val="80000"/>
                  </a:schemeClr>
                </a:solidFill>
                <a:effectLst/>
                <a:latin typeface="McKinsey Sans"/>
              </a:rPr>
              <a:t>Automation of 50 to 70 percent of tasks . . .</a:t>
            </a:r>
          </a:p>
          <a:p>
            <a:pPr algn="l">
              <a:buFont typeface="Arial" panose="020B0604020202020204" pitchFamily="34" charset="0"/>
              <a:buChar char="•"/>
            </a:pPr>
            <a:r>
              <a:rPr lang="en-US" sz="2000" b="0" i="0" dirty="0">
                <a:solidFill>
                  <a:schemeClr val="accent1">
                    <a:lumMod val="20000"/>
                    <a:lumOff val="80000"/>
                  </a:schemeClr>
                </a:solidFill>
                <a:effectLst/>
                <a:latin typeface="McKinsey Sans"/>
              </a:rPr>
              <a:t>. . . which has translated into 20 to 35 percent annual run-rate cost efficiencies . . .</a:t>
            </a:r>
          </a:p>
          <a:p>
            <a:pPr algn="l">
              <a:buFont typeface="Arial" panose="020B0604020202020204" pitchFamily="34" charset="0"/>
              <a:buChar char="•"/>
            </a:pPr>
            <a:r>
              <a:rPr lang="en-US" sz="2000" b="0" i="0" dirty="0">
                <a:solidFill>
                  <a:schemeClr val="accent1">
                    <a:lumMod val="20000"/>
                    <a:lumOff val="80000"/>
                  </a:schemeClr>
                </a:solidFill>
                <a:effectLst/>
                <a:latin typeface="McKinsey Sans"/>
              </a:rPr>
              <a:t>. . . and a reduction in straight-through process time of 50 to 60 percent . . .</a:t>
            </a:r>
          </a:p>
          <a:p>
            <a:pPr algn="l">
              <a:buFont typeface="Arial" panose="020B0604020202020204" pitchFamily="34" charset="0"/>
              <a:buChar char="•"/>
            </a:pPr>
            <a:r>
              <a:rPr lang="en-US" sz="2000" b="0" i="0" dirty="0">
                <a:solidFill>
                  <a:schemeClr val="accent1">
                    <a:lumMod val="20000"/>
                    <a:lumOff val="80000"/>
                  </a:schemeClr>
                </a:solidFill>
                <a:effectLst/>
                <a:latin typeface="McKinsey Sans"/>
              </a:rPr>
              <a:t>. . . with return on investments most often in triple-digit percentages.</a:t>
            </a:r>
            <a:endParaRPr lang="en-US" sz="2000" b="0" i="0" dirty="0">
              <a:solidFill>
                <a:schemeClr val="accent2">
                  <a:lumMod val="20000"/>
                  <a:lumOff val="80000"/>
                </a:schemeClr>
              </a:solidFill>
              <a:effectLst/>
              <a:latin typeface="Open Sans" panose="020B0606030504020204" pitchFamily="34" charset="0"/>
            </a:endParaRPr>
          </a:p>
          <a:p>
            <a:pPr marL="0" indent="0">
              <a:buNone/>
            </a:pPr>
            <a:endParaRPr lang="en-US" sz="2000" b="0" i="0" dirty="0">
              <a:solidFill>
                <a:schemeClr val="accent2">
                  <a:lumMod val="20000"/>
                  <a:lumOff val="80000"/>
                </a:schemeClr>
              </a:solidFill>
              <a:effectLst/>
              <a:latin typeface="Open Sans" panose="020B0606030504020204" pitchFamily="34" charset="0"/>
            </a:endParaRPr>
          </a:p>
          <a:p>
            <a:pPr marL="457200" indent="-457200">
              <a:buFont typeface="+mj-lt"/>
              <a:buAutoNum type="arabicPeriod"/>
            </a:pPr>
            <a:endParaRPr lang="en-US" sz="2000" cap="all" dirty="0">
              <a:solidFill>
                <a:schemeClr val="accent2">
                  <a:lumMod val="20000"/>
                  <a:lumOff val="80000"/>
                </a:schemeClr>
              </a:solidFill>
            </a:endParaRPr>
          </a:p>
        </p:txBody>
      </p:sp>
      <p:grpSp>
        <p:nvGrpSpPr>
          <p:cNvPr id="86" name="Group 70">
            <a:extLst>
              <a:ext uri="{FF2B5EF4-FFF2-40B4-BE49-F238E27FC236}">
                <a16:creationId xmlns:a16="http://schemas.microsoft.com/office/drawing/2014/main" id="{BDAE63F2-766D-44DB-AAC5-B4B4F123B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72" name="Rectangle 71">
              <a:extLst>
                <a:ext uri="{FF2B5EF4-FFF2-40B4-BE49-F238E27FC236}">
                  <a16:creationId xmlns:a16="http://schemas.microsoft.com/office/drawing/2014/main" id="{E7293047-1267-4462-B411-F1045BED6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651A4987-1513-4534-8894-FD82F7CDF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D49D1510-6EE8-4974-892D-67ECDC560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5" name="Content Placeholder 4" descr="A grey robot with  colorful buttons">
            <a:extLst>
              <a:ext uri="{FF2B5EF4-FFF2-40B4-BE49-F238E27FC236}">
                <a16:creationId xmlns:a16="http://schemas.microsoft.com/office/drawing/2014/main" id="{6F09803E-3CC0-47BF-9C89-A03F4962FCAE}"/>
              </a:ext>
            </a:extLst>
          </p:cNvPr>
          <p:cNvPicPr>
            <a:picLocks noChangeAspect="1"/>
          </p:cNvPicPr>
          <p:nvPr/>
        </p:nvPicPr>
        <p:blipFill rotWithShape="1">
          <a:blip r:embed="rId2"/>
          <a:srcRect l="46529" r="4963"/>
          <a:stretch/>
        </p:blipFill>
        <p:spPr>
          <a:xfrm>
            <a:off x="478172" y="723899"/>
            <a:ext cx="3671681" cy="5676901"/>
          </a:xfrm>
          <a:prstGeom prst="rect">
            <a:avLst/>
          </a:prstGeom>
        </p:spPr>
      </p:pic>
    </p:spTree>
    <p:extLst>
      <p:ext uri="{BB962C8B-B14F-4D97-AF65-F5344CB8AC3E}">
        <p14:creationId xmlns:p14="http://schemas.microsoft.com/office/powerpoint/2010/main" val="2217072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erson wearing mixed reality smartglasses touching transparent screen">
            <a:extLst>
              <a:ext uri="{FF2B5EF4-FFF2-40B4-BE49-F238E27FC236}">
                <a16:creationId xmlns:a16="http://schemas.microsoft.com/office/drawing/2014/main" id="{F1F9AFD6-00ED-42F8-98F5-EBC4D5A89B11}"/>
              </a:ext>
            </a:extLst>
          </p:cNvPr>
          <p:cNvPicPr>
            <a:picLocks noChangeAspect="1"/>
          </p:cNvPicPr>
          <p:nvPr/>
        </p:nvPicPr>
        <p:blipFill rotWithShape="1">
          <a:blip r:embed="rId2"/>
          <a:srcRect t="9145" r="9091" b="14246"/>
          <a:stretch/>
        </p:blipFill>
        <p:spPr>
          <a:xfrm>
            <a:off x="20" y="10"/>
            <a:ext cx="12191980" cy="6857990"/>
          </a:xfrm>
          <a:prstGeom prst="rect">
            <a:avLst/>
          </a:prstGeom>
        </p:spPr>
      </p:pic>
      <p:grpSp>
        <p:nvGrpSpPr>
          <p:cNvPr id="14" name="Group 13">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5" name="Rectangle 14">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13FE7C86-C47A-4E6D-BAB2-7B550658FDEE}"/>
              </a:ext>
            </a:extLst>
          </p:cNvPr>
          <p:cNvSpPr>
            <a:spLocks noGrp="1"/>
          </p:cNvSpPr>
          <p:nvPr>
            <p:ph type="title"/>
          </p:nvPr>
        </p:nvSpPr>
        <p:spPr>
          <a:xfrm>
            <a:off x="584200" y="1006956"/>
            <a:ext cx="3412067" cy="1372177"/>
          </a:xfrm>
        </p:spPr>
        <p:txBody>
          <a:bodyPr anchor="ctr">
            <a:normAutofit/>
          </a:bodyPr>
          <a:lstStyle/>
          <a:p>
            <a:r>
              <a:rPr lang="en-US" dirty="0"/>
              <a:t>Virtual Reality</a:t>
            </a:r>
            <a:endParaRPr lang="en-IN" dirty="0"/>
          </a:p>
        </p:txBody>
      </p:sp>
      <p:sp>
        <p:nvSpPr>
          <p:cNvPr id="9" name="Content Placeholder 8">
            <a:extLst>
              <a:ext uri="{FF2B5EF4-FFF2-40B4-BE49-F238E27FC236}">
                <a16:creationId xmlns:a16="http://schemas.microsoft.com/office/drawing/2014/main" id="{7F0198B9-F166-4E92-8452-888226144412}"/>
              </a:ext>
            </a:extLst>
          </p:cNvPr>
          <p:cNvSpPr>
            <a:spLocks noGrp="1"/>
          </p:cNvSpPr>
          <p:nvPr>
            <p:ph idx="1"/>
          </p:nvPr>
        </p:nvSpPr>
        <p:spPr>
          <a:xfrm>
            <a:off x="581193" y="2438399"/>
            <a:ext cx="3415074" cy="3564467"/>
          </a:xfrm>
        </p:spPr>
        <p:txBody>
          <a:bodyPr>
            <a:normAutofit/>
          </a:bodyPr>
          <a:lstStyle/>
          <a:p>
            <a:r>
              <a:rPr lang="en-US" sz="2800" b="0" i="0" dirty="0">
                <a:solidFill>
                  <a:schemeClr val="accent1">
                    <a:lumMod val="20000"/>
                    <a:lumOff val="80000"/>
                  </a:schemeClr>
                </a:solidFill>
                <a:effectLst/>
                <a:latin typeface="Myriad Pro"/>
              </a:rPr>
              <a:t>Virtual Reality (VR) is the use of computer technology to create a simulated environment</a:t>
            </a:r>
            <a:endParaRPr lang="en-US" sz="2800" dirty="0">
              <a:solidFill>
                <a:schemeClr val="accent1">
                  <a:lumMod val="20000"/>
                  <a:lumOff val="80000"/>
                </a:schemeClr>
              </a:solidFill>
            </a:endParaRPr>
          </a:p>
        </p:txBody>
      </p:sp>
    </p:spTree>
    <p:extLst>
      <p:ext uri="{BB962C8B-B14F-4D97-AF65-F5344CB8AC3E}">
        <p14:creationId xmlns:p14="http://schemas.microsoft.com/office/powerpoint/2010/main" val="1424880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7C86-C47A-4E6D-BAB2-7B550658FDEE}"/>
              </a:ext>
            </a:extLst>
          </p:cNvPr>
          <p:cNvSpPr>
            <a:spLocks noGrp="1"/>
          </p:cNvSpPr>
          <p:nvPr>
            <p:ph type="title"/>
          </p:nvPr>
        </p:nvSpPr>
        <p:spPr>
          <a:xfrm>
            <a:off x="581192" y="702156"/>
            <a:ext cx="11029616" cy="1013800"/>
          </a:xfrm>
        </p:spPr>
        <p:txBody>
          <a:bodyPr>
            <a:normAutofit/>
          </a:bodyPr>
          <a:lstStyle/>
          <a:p>
            <a:r>
              <a:rPr lang="en-US" dirty="0"/>
              <a:t>Virtual Reality</a:t>
            </a:r>
            <a:endParaRPr lang="en-IN" dirty="0"/>
          </a:p>
        </p:txBody>
      </p:sp>
      <p:sp>
        <p:nvSpPr>
          <p:cNvPr id="84" name="Rectangle 83">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he reality of VR/AR growth | TechCrunch">
            <a:extLst>
              <a:ext uri="{FF2B5EF4-FFF2-40B4-BE49-F238E27FC236}">
                <a16:creationId xmlns:a16="http://schemas.microsoft.com/office/drawing/2014/main" id="{128A262E-E8E9-4700-BC99-9F8FE1A489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48" r="1" b="1"/>
          <a:stretch/>
        </p:blipFill>
        <p:spPr bwMode="auto">
          <a:xfrm>
            <a:off x="657225" y="2361056"/>
            <a:ext cx="4962525" cy="3649219"/>
          </a:xfrm>
          <a:prstGeom prst="rect">
            <a:avLst/>
          </a:prstGeom>
          <a:noFill/>
          <a:extLst>
            <a:ext uri="{909E8E84-426E-40DD-AFC4-6F175D3DCCD1}">
              <a14:hiddenFill xmlns:a14="http://schemas.microsoft.com/office/drawing/2010/main">
                <a:solidFill>
                  <a:srgbClr val="FFFFFF"/>
                </a:solidFill>
              </a14:hiddenFill>
            </a:ext>
          </a:extLst>
        </p:spPr>
      </p:pic>
      <p:sp>
        <p:nvSpPr>
          <p:cNvPr id="3087" name="Content Placeholder 8">
            <a:extLst>
              <a:ext uri="{FF2B5EF4-FFF2-40B4-BE49-F238E27FC236}">
                <a16:creationId xmlns:a16="http://schemas.microsoft.com/office/drawing/2014/main" id="{7F0198B9-F166-4E92-8452-888226144412}"/>
              </a:ext>
            </a:extLst>
          </p:cNvPr>
          <p:cNvSpPr>
            <a:spLocks noGrp="1"/>
          </p:cNvSpPr>
          <p:nvPr>
            <p:ph idx="1"/>
          </p:nvPr>
        </p:nvSpPr>
        <p:spPr>
          <a:xfrm>
            <a:off x="6340830" y="3235573"/>
            <a:ext cx="5275001" cy="4045683"/>
          </a:xfrm>
        </p:spPr>
        <p:txBody>
          <a:bodyPr>
            <a:normAutofit/>
          </a:bodyPr>
          <a:lstStyle/>
          <a:p>
            <a:pPr marL="0" indent="0">
              <a:buNone/>
            </a:pPr>
            <a:r>
              <a:rPr lang="en-US" i="0" dirty="0">
                <a:effectLst/>
                <a:latin typeface="Myriad Pro"/>
              </a:rPr>
              <a:t>Virtual Reality and </a:t>
            </a:r>
            <a:r>
              <a:rPr lang="en-US" i="0" u="none" strike="noStrike" dirty="0">
                <a:effectLst/>
                <a:latin typeface="Myriad Pro"/>
                <a:hlinkClick r:id="rId3"/>
              </a:rPr>
              <a:t>Augmented Reality</a:t>
            </a:r>
            <a:r>
              <a:rPr lang="en-US" i="0" dirty="0">
                <a:effectLst/>
                <a:latin typeface="Myriad Pro"/>
              </a:rPr>
              <a:t> are two sides of the same coin. You could think of Augmented Reality as VR with one foot in the real world: Augmented Reality simulates artificial objects in the real environment; Virtual Reality creates an artificial environment to inhabit.</a:t>
            </a:r>
          </a:p>
          <a:p>
            <a:pPr marL="0" indent="0">
              <a:buNone/>
            </a:pPr>
            <a:r>
              <a:rPr lang="en-US" b="0" i="0" dirty="0">
                <a:effectLst/>
                <a:latin typeface="Myriad Pro"/>
              </a:rPr>
              <a:t>In Augmented Reality, the computer uses sensors and algorithms to determine the position and orientation of a camera. AR technology then renders the 3D graphics as they would appear from the viewpoint of the camera, superimposing the computer-generated images over a user’s view of the real world.</a:t>
            </a:r>
            <a:endParaRPr lang="en-US" i="0" dirty="0">
              <a:effectLst/>
              <a:latin typeface="Myriad Pro"/>
            </a:endParaRPr>
          </a:p>
          <a:p>
            <a:pPr marL="0" indent="0">
              <a:buNone/>
            </a:pPr>
            <a:endParaRPr lang="en-US" i="0" dirty="0">
              <a:effectLst/>
              <a:latin typeface="Myriad Pro"/>
            </a:endParaRPr>
          </a:p>
          <a:p>
            <a:pPr marL="0" indent="0">
              <a:buNone/>
            </a:pPr>
            <a:endParaRPr lang="en-US" dirty="0">
              <a:latin typeface="Myriad Pro"/>
            </a:endParaRPr>
          </a:p>
          <a:p>
            <a:pPr marL="0" indent="0">
              <a:buNone/>
            </a:pPr>
            <a:endParaRPr lang="en-US" i="0" dirty="0">
              <a:effectLst/>
              <a:latin typeface="Myriad Pro"/>
            </a:endParaRPr>
          </a:p>
          <a:p>
            <a:pPr marL="0" indent="0">
              <a:buNone/>
            </a:pPr>
            <a:endParaRPr lang="en-US" dirty="0">
              <a:latin typeface="Myriad Pro"/>
            </a:endParaRPr>
          </a:p>
          <a:p>
            <a:pPr marL="0" indent="0">
              <a:buNone/>
            </a:pPr>
            <a:endParaRPr lang="en-US" i="0" dirty="0">
              <a:effectLst/>
              <a:latin typeface="Myriad Pro"/>
            </a:endParaRPr>
          </a:p>
          <a:p>
            <a:pPr marL="0" indent="0">
              <a:buNone/>
            </a:pPr>
            <a:endParaRPr lang="en-US" b="1" dirty="0"/>
          </a:p>
        </p:txBody>
      </p:sp>
    </p:spTree>
    <p:extLst>
      <p:ext uri="{BB962C8B-B14F-4D97-AF65-F5344CB8AC3E}">
        <p14:creationId xmlns:p14="http://schemas.microsoft.com/office/powerpoint/2010/main" val="27589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gle view of circuit shaped like a brain">
            <a:extLst>
              <a:ext uri="{FF2B5EF4-FFF2-40B4-BE49-F238E27FC236}">
                <a16:creationId xmlns:a16="http://schemas.microsoft.com/office/drawing/2014/main" id="{ED76A662-DE47-4340-B754-5DAFF1307EA1}"/>
              </a:ext>
            </a:extLst>
          </p:cNvPr>
          <p:cNvPicPr>
            <a:picLocks noChangeAspect="1"/>
          </p:cNvPicPr>
          <p:nvPr/>
        </p:nvPicPr>
        <p:blipFill rotWithShape="1">
          <a:blip r:embed="rId2"/>
          <a:srcRect t="20381" r="9091" b="6306"/>
          <a:stretch/>
        </p:blipFill>
        <p:spPr>
          <a:xfrm>
            <a:off x="0" y="0"/>
            <a:ext cx="12191980" cy="6857990"/>
          </a:xfrm>
          <a:prstGeom prst="rect">
            <a:avLst/>
          </a:prstGeom>
        </p:spPr>
      </p:pic>
      <p:grpSp>
        <p:nvGrpSpPr>
          <p:cNvPr id="23" name="Group 22">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4" name="Rectangle 23">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383217E-D8EB-4164-9060-2E875A3E6028}"/>
              </a:ext>
            </a:extLst>
          </p:cNvPr>
          <p:cNvSpPr>
            <a:spLocks noGrp="1"/>
          </p:cNvSpPr>
          <p:nvPr>
            <p:ph type="title"/>
          </p:nvPr>
        </p:nvSpPr>
        <p:spPr>
          <a:xfrm>
            <a:off x="584200" y="1006956"/>
            <a:ext cx="3412067" cy="1372177"/>
          </a:xfrm>
        </p:spPr>
        <p:txBody>
          <a:bodyPr anchor="ctr">
            <a:normAutofit/>
          </a:bodyPr>
          <a:lstStyle/>
          <a:p>
            <a:r>
              <a:rPr lang="en-US" dirty="0"/>
              <a:t>Human augmentation</a:t>
            </a:r>
            <a:endParaRPr lang="en-IN" dirty="0"/>
          </a:p>
        </p:txBody>
      </p:sp>
      <p:sp>
        <p:nvSpPr>
          <p:cNvPr id="9" name="Content Placeholder 8">
            <a:extLst>
              <a:ext uri="{FF2B5EF4-FFF2-40B4-BE49-F238E27FC236}">
                <a16:creationId xmlns:a16="http://schemas.microsoft.com/office/drawing/2014/main" id="{C96C5EB4-5F40-402E-B89A-46FAAB13A0BD}"/>
              </a:ext>
            </a:extLst>
          </p:cNvPr>
          <p:cNvSpPr>
            <a:spLocks noGrp="1"/>
          </p:cNvSpPr>
          <p:nvPr>
            <p:ph idx="1"/>
          </p:nvPr>
        </p:nvSpPr>
        <p:spPr>
          <a:xfrm>
            <a:off x="581193" y="2438399"/>
            <a:ext cx="3415074" cy="3564467"/>
          </a:xfrm>
        </p:spPr>
        <p:txBody>
          <a:bodyPr>
            <a:normAutofit/>
          </a:bodyPr>
          <a:lstStyle/>
          <a:p>
            <a:r>
              <a:rPr lang="en-US" b="1" i="1">
                <a:solidFill>
                  <a:schemeClr val="bg1"/>
                </a:solidFill>
                <a:effectLst/>
                <a:latin typeface="Open Sans" panose="020B0606030504020204" pitchFamily="34" charset="0"/>
              </a:rPr>
              <a:t>Human Augmentation</a:t>
            </a:r>
            <a:r>
              <a:rPr lang="en-US" b="0" i="0">
                <a:solidFill>
                  <a:schemeClr val="bg1"/>
                </a:solidFill>
                <a:effectLst/>
                <a:latin typeface="Open Sans" panose="020B0606030504020204" pitchFamily="34" charset="0"/>
              </a:rPr>
              <a:t> which basically means taking the help of technologies like Artificial Intelligence and Internet of Things, to not only enhance our daily lives but also to take human intelligence to the next level.</a:t>
            </a:r>
            <a:endParaRPr lang="en-US">
              <a:solidFill>
                <a:schemeClr val="bg1"/>
              </a:solidFill>
            </a:endParaRPr>
          </a:p>
        </p:txBody>
      </p:sp>
    </p:spTree>
    <p:extLst>
      <p:ext uri="{BB962C8B-B14F-4D97-AF65-F5344CB8AC3E}">
        <p14:creationId xmlns:p14="http://schemas.microsoft.com/office/powerpoint/2010/main" val="306656117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586370-B0FB-4108-8B4F-329716A22E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design</Template>
  <TotalTime>547</TotalTime>
  <Words>871</Words>
  <Application>Microsoft Office PowerPoint</Application>
  <PresentationFormat>Widescreen</PresentationFormat>
  <Paragraphs>67</Paragraphs>
  <Slides>18</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Arial</vt:lpstr>
      <vt:lpstr>Calibri</vt:lpstr>
      <vt:lpstr>EuclidCircular</vt:lpstr>
      <vt:lpstr>Gill Sans MT</vt:lpstr>
      <vt:lpstr>Lora</vt:lpstr>
      <vt:lpstr>McKinsey Sans</vt:lpstr>
      <vt:lpstr>Myriad Pro</vt:lpstr>
      <vt:lpstr>NexusSerif</vt:lpstr>
      <vt:lpstr>Open Sans</vt:lpstr>
      <vt:lpstr>Proxima Nova</vt:lpstr>
      <vt:lpstr>Wingdings 2</vt:lpstr>
      <vt:lpstr>Dividend</vt:lpstr>
      <vt:lpstr>Upcoming Technologies you need to look out for   </vt:lpstr>
      <vt:lpstr>Change is the only constant and Technology is evolving quickly and we need to identify it fast to invest our time on it before it opens up to everyone for a profit.  So here is a list of upcoming technology that needs your time and attention </vt:lpstr>
      <vt:lpstr>Getting the obvious one out of the picture first  5G Technology is the next generation of cellular networks and services.  Expected speed   Downlink – 20gbps        Uplink  - 10gbps </vt:lpstr>
      <vt:lpstr>Key points</vt:lpstr>
      <vt:lpstr>Intelligent Process Automation </vt:lpstr>
      <vt:lpstr> </vt:lpstr>
      <vt:lpstr>Virtual Reality</vt:lpstr>
      <vt:lpstr>Virtual Reality</vt:lpstr>
      <vt:lpstr>Human augmentation</vt:lpstr>
      <vt:lpstr>Human augmentation is a field of research that aims to enhance human abilities through medicine or technology. </vt:lpstr>
      <vt:lpstr>Supplementing human ability -  This takes replication one step further by enabling us to do things that are already humanly possible, but better. Examples include</vt:lpstr>
      <vt:lpstr>Exceeding Human Ability - The final level of human augmentation allows humans to exceed normal abilities. Example Includes Flying…   </vt:lpstr>
      <vt:lpstr>INTERNET OF THINGS  Internet of things, or IOT, refers to the billions of physical devices around the world that are now connected to the internet, all collecting and sharing data.       </vt:lpstr>
      <vt:lpstr>PowerPoint Presentation</vt:lpstr>
      <vt:lpstr>Blockchain  A Blockchain is essentially a digital ledger of transactions that is duplicated and distributed across the entire network of computer systems on the Blockchain.</vt:lpstr>
      <vt:lpstr>PowerPoint Presentation</vt:lpstr>
      <vt:lpstr>A quick overview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Upcoming Technologies</dc:title>
  <dc:creator>Rishi Thakur</dc:creator>
  <cp:lastModifiedBy>Rishi Thakur</cp:lastModifiedBy>
  <cp:revision>9</cp:revision>
  <dcterms:created xsi:type="dcterms:W3CDTF">2021-05-02T04:49:49Z</dcterms:created>
  <dcterms:modified xsi:type="dcterms:W3CDTF">2021-05-06T15:45:50Z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